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83" r:id="rId3"/>
    <p:sldId id="263" r:id="rId4"/>
    <p:sldId id="381" r:id="rId5"/>
    <p:sldId id="386" r:id="rId6"/>
    <p:sldId id="388" r:id="rId7"/>
    <p:sldId id="259" r:id="rId8"/>
    <p:sldId id="260" r:id="rId9"/>
    <p:sldId id="261" r:id="rId10"/>
    <p:sldId id="262" r:id="rId11"/>
    <p:sldId id="382" r:id="rId12"/>
    <p:sldId id="385" r:id="rId1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B504"/>
    <a:srgbClr val="FC9E04"/>
    <a:srgbClr val="F5910B"/>
    <a:srgbClr val="363379"/>
    <a:srgbClr val="472E7E"/>
    <a:srgbClr val="412983"/>
    <a:srgbClr val="39307C"/>
    <a:srgbClr val="493775"/>
    <a:srgbClr val="514A62"/>
    <a:srgbClr val="71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9A0D86-1BE4-1ED5-D276-7E69B771ED5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8621AF62-85C5-94D6-97FB-21967FB5E8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69D2C302-B315-49D5-BAD0-5ABB6BD1718E}"/>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5" name="Zástupný symbol pro zápatí 4">
            <a:extLst>
              <a:ext uri="{FF2B5EF4-FFF2-40B4-BE49-F238E27FC236}">
                <a16:creationId xmlns:a16="http://schemas.microsoft.com/office/drawing/2014/main" id="{E410AAAB-5F52-105A-395D-C513D6B972F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79DFA58E-BB8D-0193-9831-22DDDCB51EC0}"/>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1406832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D81214-D015-55FE-B7E7-24A06F8269E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6DC3823-A2D6-DEF3-489C-8BAFE7524387}"/>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658A432-AC68-A8EC-7E40-960D00C3328E}"/>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5" name="Zástupný symbol pro zápatí 4">
            <a:extLst>
              <a:ext uri="{FF2B5EF4-FFF2-40B4-BE49-F238E27FC236}">
                <a16:creationId xmlns:a16="http://schemas.microsoft.com/office/drawing/2014/main" id="{87AC1358-C55E-5A3E-941D-EB5E4AC4644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D0A47BF-B25B-2615-6EB4-F49BF70E46AA}"/>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1886298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7766C43-9972-0C10-D031-8984C8342DD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4398AC67-7662-CD6B-61A4-3E67E870EC19}"/>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B0E0DFD-934F-7766-B7E8-1304029DEDC2}"/>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5" name="Zástupný symbol pro zápatí 4">
            <a:extLst>
              <a:ext uri="{FF2B5EF4-FFF2-40B4-BE49-F238E27FC236}">
                <a16:creationId xmlns:a16="http://schemas.microsoft.com/office/drawing/2014/main" id="{E2D3CC85-28F6-2AC1-5467-C842E9AE6D1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0D524C7-36DC-FFD0-60FC-99C140E2B7FF}"/>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67542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8E61ED-CFE4-78B7-564F-0AD1CAF7DB0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C928384-A1C3-819C-D6E5-EFE3D34CA5B0}"/>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7A41DC4-F48B-C00E-B94A-350BF74C47A8}"/>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5" name="Zástupný symbol pro zápatí 4">
            <a:extLst>
              <a:ext uri="{FF2B5EF4-FFF2-40B4-BE49-F238E27FC236}">
                <a16:creationId xmlns:a16="http://schemas.microsoft.com/office/drawing/2014/main" id="{F4890E32-A6C7-9B91-0698-8CA5E2E22C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225F3FA-BA0A-4D84-366F-8B7D7E686160}"/>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1915495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0644EE-8448-D715-34D7-32DD2179CF7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B564CEE-D7A7-877A-E104-817BAE1FEC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E986A85E-104B-136E-F721-18E6FC76096F}"/>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5" name="Zástupný symbol pro zápatí 4">
            <a:extLst>
              <a:ext uri="{FF2B5EF4-FFF2-40B4-BE49-F238E27FC236}">
                <a16:creationId xmlns:a16="http://schemas.microsoft.com/office/drawing/2014/main" id="{479FFA85-A2DE-42DC-2716-ECC7408E22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D4F0FF7-44AC-4F6C-EF86-77A5FE93B542}"/>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504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BE2314-ACBE-DE7A-7621-931C72795E5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1B40C14-CDFD-C370-93A9-5D8FB4BF859A}"/>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A1B23EF0-9636-698E-E1E9-6AE24FE9045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AE363F4-4F48-2F18-2372-44CAB72A072C}"/>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6" name="Zástupný symbol pro zápatí 5">
            <a:extLst>
              <a:ext uri="{FF2B5EF4-FFF2-40B4-BE49-F238E27FC236}">
                <a16:creationId xmlns:a16="http://schemas.microsoft.com/office/drawing/2014/main" id="{B295838C-C8BC-B251-44E5-05EA25BC09F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56BD54C-19ED-8151-354D-CF2C99CAE475}"/>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2155412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6D7B80-7851-AB1E-41FA-59B4EF8E568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6F0A25E-3D6E-C210-7F33-A75AF1B6F9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3FEE5D6-6FCC-0E31-C3BC-BE28295C9834}"/>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53FE08A-0231-2361-07A8-2C13EE3A5C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3FDE185-8276-BA30-944A-814ADB3184D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9EB59AAE-1BA8-3D55-F503-4388126C3C77}"/>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8" name="Zástupný symbol pro zápatí 7">
            <a:extLst>
              <a:ext uri="{FF2B5EF4-FFF2-40B4-BE49-F238E27FC236}">
                <a16:creationId xmlns:a16="http://schemas.microsoft.com/office/drawing/2014/main" id="{A81FEF11-D670-2344-7620-4E4457BB3A75}"/>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8C44CDF-F198-E7D6-7A7A-48FF61EAD3F9}"/>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2113154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D72D8C-2D3E-1F61-A652-895C6B3E10D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9A71198-340F-3817-9338-21ACEE0B43CE}"/>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4" name="Zástupný symbol pro zápatí 3">
            <a:extLst>
              <a:ext uri="{FF2B5EF4-FFF2-40B4-BE49-F238E27FC236}">
                <a16:creationId xmlns:a16="http://schemas.microsoft.com/office/drawing/2014/main" id="{0B6B60ED-5C85-B07B-FE32-5C02F68904F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55C9411-F902-101F-242A-D88055E9F2F7}"/>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1283537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CD4D285-2A8D-0D13-F929-0778AA36C7E8}"/>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3" name="Zástupný symbol pro zápatí 2">
            <a:extLst>
              <a:ext uri="{FF2B5EF4-FFF2-40B4-BE49-F238E27FC236}">
                <a16:creationId xmlns:a16="http://schemas.microsoft.com/office/drawing/2014/main" id="{A1BAB9B6-2BC1-E2D5-D9A6-1FAFA0E05DEB}"/>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156C8F4E-9A97-7AB9-6CD1-6D725F57E92A}"/>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2487290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2B2C3D-9FE0-E3DB-E5BD-A08B1E0DE8A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FB0271D-0DB7-ED03-FE64-1C7AA0B7F9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6A9D5DA-1EAE-3CB8-F146-47683348DF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E58E80A-ED6F-2F6D-223A-4350C08698F9}"/>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6" name="Zástupný symbol pro zápatí 5">
            <a:extLst>
              <a:ext uri="{FF2B5EF4-FFF2-40B4-BE49-F238E27FC236}">
                <a16:creationId xmlns:a16="http://schemas.microsoft.com/office/drawing/2014/main" id="{E991348F-B1F8-22EF-F357-9C366C6AC09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40470E9-87B0-39C6-4047-ADCBC3122B25}"/>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4069482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D3D9EC-1C64-77DE-F5D1-B10C09990708}"/>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B01D0A8-E52B-823B-C503-95A546E8BB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BD584ACD-BFEA-D3AB-DA35-F22CE97422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69F4A0C-E0E0-C37C-7302-D6B931A11919}"/>
              </a:ext>
            </a:extLst>
          </p:cNvPr>
          <p:cNvSpPr>
            <a:spLocks noGrp="1"/>
          </p:cNvSpPr>
          <p:nvPr>
            <p:ph type="dt" sz="half" idx="10"/>
          </p:nvPr>
        </p:nvSpPr>
        <p:spPr/>
        <p:txBody>
          <a:bodyPr/>
          <a:lstStyle/>
          <a:p>
            <a:fld id="{7A68AF2F-A006-453F-9747-654F9295C006}" type="datetimeFigureOut">
              <a:rPr lang="cs-CZ" smtClean="0"/>
              <a:t>16.07.2026</a:t>
            </a:fld>
            <a:endParaRPr lang="cs-CZ"/>
          </a:p>
        </p:txBody>
      </p:sp>
      <p:sp>
        <p:nvSpPr>
          <p:cNvPr id="6" name="Zástupný symbol pro zápatí 5">
            <a:extLst>
              <a:ext uri="{FF2B5EF4-FFF2-40B4-BE49-F238E27FC236}">
                <a16:creationId xmlns:a16="http://schemas.microsoft.com/office/drawing/2014/main" id="{2D396DA8-A77F-4B02-7233-0A3280CD436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B877F8C-F7D2-817C-6ACB-9A99C38EEDC0}"/>
              </a:ext>
            </a:extLst>
          </p:cNvPr>
          <p:cNvSpPr>
            <a:spLocks noGrp="1"/>
          </p:cNvSpPr>
          <p:nvPr>
            <p:ph type="sldNum" sz="quarter" idx="12"/>
          </p:nvPr>
        </p:nvSpPr>
        <p:spPr/>
        <p:txBody>
          <a:bodyPr/>
          <a:lstStyle/>
          <a:p>
            <a:fld id="{926C46A0-99B6-4CF8-BC4F-C9BE860D18EB}" type="slidenum">
              <a:rPr lang="cs-CZ" smtClean="0"/>
              <a:t>‹#›</a:t>
            </a:fld>
            <a:endParaRPr lang="cs-CZ"/>
          </a:p>
        </p:txBody>
      </p:sp>
    </p:spTree>
    <p:extLst>
      <p:ext uri="{BB962C8B-B14F-4D97-AF65-F5344CB8AC3E}">
        <p14:creationId xmlns:p14="http://schemas.microsoft.com/office/powerpoint/2010/main" val="1721737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8134A96-DEF2-D7DA-25DD-54033753F1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2704E91-8E59-BE41-DAB5-8057F2246C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0ECD57F-FAA4-3D98-3600-BD263FEF1C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68AF2F-A006-453F-9747-654F9295C006}" type="datetimeFigureOut">
              <a:rPr lang="cs-CZ" smtClean="0"/>
              <a:t>16.07.2026</a:t>
            </a:fld>
            <a:endParaRPr lang="cs-CZ"/>
          </a:p>
        </p:txBody>
      </p:sp>
      <p:sp>
        <p:nvSpPr>
          <p:cNvPr id="5" name="Zástupný symbol pro zápatí 4">
            <a:extLst>
              <a:ext uri="{FF2B5EF4-FFF2-40B4-BE49-F238E27FC236}">
                <a16:creationId xmlns:a16="http://schemas.microsoft.com/office/drawing/2014/main" id="{EA43DED9-B0AF-3C9F-AED6-C18492EE18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8FAD64DB-7A6E-8D9E-D0FF-DA62B60055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26C46A0-99B6-4CF8-BC4F-C9BE860D18EB}" type="slidenum">
              <a:rPr lang="cs-CZ" smtClean="0"/>
              <a:t>‹#›</a:t>
            </a:fld>
            <a:endParaRPr lang="cs-CZ"/>
          </a:p>
        </p:txBody>
      </p:sp>
    </p:spTree>
    <p:extLst>
      <p:ext uri="{BB962C8B-B14F-4D97-AF65-F5344CB8AC3E}">
        <p14:creationId xmlns:p14="http://schemas.microsoft.com/office/powerpoint/2010/main" val="2998665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www.xetra-infra.com.ua/"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www.xetra-infra.pl/" TargetMode="External"/><Relationship Id="rId5" Type="http://schemas.openxmlformats.org/officeDocument/2006/relationships/hyperlink" Target="http://www.xetra-infra.de/" TargetMode="Externa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BB76243B-3330-ACA8-FCE1-40CD5D624FDB}"/>
              </a:ext>
            </a:extLst>
          </p:cNvPr>
          <p:cNvPicPr>
            <a:picLocks noChangeAspect="1"/>
          </p:cNvPicPr>
          <p:nvPr/>
        </p:nvPicPr>
        <p:blipFill>
          <a:blip r:embed="rId2">
            <a:extLst>
              <a:ext uri="{28A0092B-C50C-407E-A947-70E740481C1C}">
                <a14:useLocalDpi xmlns:a14="http://schemas.microsoft.com/office/drawing/2010/main" val="0"/>
              </a:ext>
            </a:extLst>
          </a:blip>
          <a:srcRect t="4874" r="1" b="1"/>
          <a:stretch>
            <a:fillRect/>
          </a:stretch>
        </p:blipFill>
        <p:spPr>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10" name="Rectangle 9">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8302" y="0"/>
            <a:ext cx="3809132"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5001186"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rgbClr val="2C3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6">
            <a:extLst>
              <a:ext uri="{FF2B5EF4-FFF2-40B4-BE49-F238E27FC236}">
                <a16:creationId xmlns:a16="http://schemas.microsoft.com/office/drawing/2014/main" id="{111B1A4F-6681-6736-4B14-CA0FCA818C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764" y="3429000"/>
            <a:ext cx="5783069" cy="2865285"/>
          </a:xfrm>
          <a:prstGeom prst="rect">
            <a:avLst/>
          </a:prstGeom>
        </p:spPr>
      </p:pic>
      <p:sp>
        <p:nvSpPr>
          <p:cNvPr id="15" name="Hvězda: pěticípá 14">
            <a:extLst>
              <a:ext uri="{FF2B5EF4-FFF2-40B4-BE49-F238E27FC236}">
                <a16:creationId xmlns:a16="http://schemas.microsoft.com/office/drawing/2014/main" id="{8FFF1594-6388-1322-D10E-F42D5AA99DA0}"/>
              </a:ext>
            </a:extLst>
          </p:cNvPr>
          <p:cNvSpPr/>
          <p:nvPr/>
        </p:nvSpPr>
        <p:spPr>
          <a:xfrm>
            <a:off x="11673770" y="235816"/>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Hvězda: pěticípá 15">
            <a:extLst>
              <a:ext uri="{FF2B5EF4-FFF2-40B4-BE49-F238E27FC236}">
                <a16:creationId xmlns:a16="http://schemas.microsoft.com/office/drawing/2014/main" id="{44A0651C-32F5-1DFD-BA45-CAAAB1CFCED9}"/>
              </a:ext>
            </a:extLst>
          </p:cNvPr>
          <p:cNvSpPr/>
          <p:nvPr/>
        </p:nvSpPr>
        <p:spPr>
          <a:xfrm>
            <a:off x="11649612" y="2501703"/>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Hvězda: pěticípá 16">
            <a:extLst>
              <a:ext uri="{FF2B5EF4-FFF2-40B4-BE49-F238E27FC236}">
                <a16:creationId xmlns:a16="http://schemas.microsoft.com/office/drawing/2014/main" id="{C43A4005-7A40-B540-185A-307DC83051D9}"/>
              </a:ext>
            </a:extLst>
          </p:cNvPr>
          <p:cNvSpPr/>
          <p:nvPr/>
        </p:nvSpPr>
        <p:spPr>
          <a:xfrm>
            <a:off x="11649612" y="3052869"/>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8" name="Hvězda: pěticípá 17">
            <a:extLst>
              <a:ext uri="{FF2B5EF4-FFF2-40B4-BE49-F238E27FC236}">
                <a16:creationId xmlns:a16="http://schemas.microsoft.com/office/drawing/2014/main" id="{63372D9A-BEB8-BDE5-A026-8F846705660F}"/>
              </a:ext>
            </a:extLst>
          </p:cNvPr>
          <p:cNvSpPr/>
          <p:nvPr/>
        </p:nvSpPr>
        <p:spPr>
          <a:xfrm>
            <a:off x="11654286" y="4169035"/>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Hvězda: pěticípá 18">
            <a:extLst>
              <a:ext uri="{FF2B5EF4-FFF2-40B4-BE49-F238E27FC236}">
                <a16:creationId xmlns:a16="http://schemas.microsoft.com/office/drawing/2014/main" id="{E9BA938F-615C-B6A0-4EB7-FD114553351E}"/>
              </a:ext>
            </a:extLst>
          </p:cNvPr>
          <p:cNvSpPr/>
          <p:nvPr/>
        </p:nvSpPr>
        <p:spPr>
          <a:xfrm>
            <a:off x="11654286" y="4693385"/>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Hvězda: pěticípá 19">
            <a:extLst>
              <a:ext uri="{FF2B5EF4-FFF2-40B4-BE49-F238E27FC236}">
                <a16:creationId xmlns:a16="http://schemas.microsoft.com/office/drawing/2014/main" id="{50DA9269-9507-0BFD-B992-CB3CB0DADDD7}"/>
              </a:ext>
            </a:extLst>
          </p:cNvPr>
          <p:cNvSpPr/>
          <p:nvPr/>
        </p:nvSpPr>
        <p:spPr>
          <a:xfrm>
            <a:off x="11654286" y="5263581"/>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Hvězda: pěticípá 20">
            <a:extLst>
              <a:ext uri="{FF2B5EF4-FFF2-40B4-BE49-F238E27FC236}">
                <a16:creationId xmlns:a16="http://schemas.microsoft.com/office/drawing/2014/main" id="{D8207C9A-2ADA-4AD1-F9F4-979B3E01D3A7}"/>
              </a:ext>
            </a:extLst>
          </p:cNvPr>
          <p:cNvSpPr/>
          <p:nvPr/>
        </p:nvSpPr>
        <p:spPr>
          <a:xfrm>
            <a:off x="11654286" y="5800179"/>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2" name="Hvězda: pěticípá 21">
            <a:extLst>
              <a:ext uri="{FF2B5EF4-FFF2-40B4-BE49-F238E27FC236}">
                <a16:creationId xmlns:a16="http://schemas.microsoft.com/office/drawing/2014/main" id="{40234A18-BF0C-04AA-B6E6-1115F4FEC545}"/>
              </a:ext>
            </a:extLst>
          </p:cNvPr>
          <p:cNvSpPr/>
          <p:nvPr/>
        </p:nvSpPr>
        <p:spPr>
          <a:xfrm>
            <a:off x="11657334" y="6349125"/>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5" name="Hvězda: pěticípá 24">
            <a:extLst>
              <a:ext uri="{FF2B5EF4-FFF2-40B4-BE49-F238E27FC236}">
                <a16:creationId xmlns:a16="http://schemas.microsoft.com/office/drawing/2014/main" id="{1BCCC34C-895B-9AB7-DD17-E3DD9F30ABE4}"/>
              </a:ext>
            </a:extLst>
          </p:cNvPr>
          <p:cNvSpPr/>
          <p:nvPr/>
        </p:nvSpPr>
        <p:spPr>
          <a:xfrm>
            <a:off x="11673770" y="824185"/>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Hvězda: pěticípá 25">
            <a:extLst>
              <a:ext uri="{FF2B5EF4-FFF2-40B4-BE49-F238E27FC236}">
                <a16:creationId xmlns:a16="http://schemas.microsoft.com/office/drawing/2014/main" id="{478A800F-33CB-541C-4B26-9D229F7442B1}"/>
              </a:ext>
            </a:extLst>
          </p:cNvPr>
          <p:cNvSpPr/>
          <p:nvPr/>
        </p:nvSpPr>
        <p:spPr>
          <a:xfrm>
            <a:off x="11683390" y="1402048"/>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Hvězda: pěticípá 26">
            <a:extLst>
              <a:ext uri="{FF2B5EF4-FFF2-40B4-BE49-F238E27FC236}">
                <a16:creationId xmlns:a16="http://schemas.microsoft.com/office/drawing/2014/main" id="{19D6B491-2065-456E-7F4E-BA74BF932BE3}"/>
              </a:ext>
            </a:extLst>
          </p:cNvPr>
          <p:cNvSpPr/>
          <p:nvPr/>
        </p:nvSpPr>
        <p:spPr>
          <a:xfrm>
            <a:off x="11665532" y="1950538"/>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9" name="Hvězda: pěticípá 28">
            <a:extLst>
              <a:ext uri="{FF2B5EF4-FFF2-40B4-BE49-F238E27FC236}">
                <a16:creationId xmlns:a16="http://schemas.microsoft.com/office/drawing/2014/main" id="{E399CA22-2CA7-106D-1C5B-08FDFB2101C6}"/>
              </a:ext>
            </a:extLst>
          </p:cNvPr>
          <p:cNvSpPr/>
          <p:nvPr/>
        </p:nvSpPr>
        <p:spPr>
          <a:xfrm>
            <a:off x="11649612" y="3607865"/>
            <a:ext cx="278744" cy="286697"/>
          </a:xfrm>
          <a:prstGeom prst="star5">
            <a:avLst/>
          </a:prstGeom>
          <a:solidFill>
            <a:srgbClr val="FC9E04"/>
          </a:solidFill>
          <a:ln>
            <a:solidFill>
              <a:srgbClr val="FCB50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30" name="Picture 2" descr="Pro-Erdkabel-Neuss">
            <a:extLst>
              <a:ext uri="{FF2B5EF4-FFF2-40B4-BE49-F238E27FC236}">
                <a16:creationId xmlns:a16="http://schemas.microsoft.com/office/drawing/2014/main" id="{869594B5-3B30-0F2B-949F-1AD98CDD3B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069422"/>
            <a:ext cx="5001185" cy="2788569"/>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a:extLst>
              <a:ext uri="{FF2B5EF4-FFF2-40B4-BE49-F238E27FC236}">
                <a16:creationId xmlns:a16="http://schemas.microsoft.com/office/drawing/2014/main" id="{F2D7E22B-5081-DB03-F429-0C36D29F02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1346" y="0"/>
            <a:ext cx="3857625" cy="3116984"/>
          </a:xfrm>
          <a:prstGeom prst="rect">
            <a:avLst/>
          </a:prstGeom>
        </p:spPr>
      </p:pic>
    </p:spTree>
    <p:extLst>
      <p:ext uri="{BB962C8B-B14F-4D97-AF65-F5344CB8AC3E}">
        <p14:creationId xmlns:p14="http://schemas.microsoft.com/office/powerpoint/2010/main" val="535130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28F33-3BD9-166A-359E-A20A2F450432}"/>
            </a:ext>
          </a:extLst>
        </p:cNvPr>
        <p:cNvGrpSpPr/>
        <p:nvPr/>
      </p:nvGrpSpPr>
      <p:grpSpPr>
        <a:xfrm>
          <a:off x="0" y="0"/>
          <a:ext cx="0" cy="0"/>
          <a:chOff x="0" y="0"/>
          <a:chExt cx="0" cy="0"/>
        </a:xfrm>
      </p:grpSpPr>
      <p:sp>
        <p:nvSpPr>
          <p:cNvPr id="2" name="Titre 5">
            <a:extLst>
              <a:ext uri="{FF2B5EF4-FFF2-40B4-BE49-F238E27FC236}">
                <a16:creationId xmlns:a16="http://schemas.microsoft.com/office/drawing/2014/main" id="{F98920DA-92EF-2D0C-EE78-CCC2D06B1D9A}"/>
              </a:ext>
            </a:extLst>
          </p:cNvPr>
          <p:cNvSpPr>
            <a:spLocks noGrp="1"/>
          </p:cNvSpPr>
          <p:nvPr>
            <p:ph type="title"/>
          </p:nvPr>
        </p:nvSpPr>
        <p:spPr>
          <a:xfrm>
            <a:off x="1228792" y="642372"/>
            <a:ext cx="5204367" cy="563387"/>
          </a:xfrm>
        </p:spPr>
        <p:txBody>
          <a:bodyPr>
            <a:normAutofit fontScale="90000"/>
          </a:bodyPr>
          <a:lstStyle/>
          <a:p>
            <a:r>
              <a:rPr lang="en-US" noProof="0" dirty="0"/>
              <a:t>C</a:t>
            </a:r>
            <a:r>
              <a:rPr lang="en-US" dirty="0"/>
              <a:t>able routes</a:t>
            </a:r>
            <a:endParaRPr lang="en-US" noProof="0" dirty="0"/>
          </a:p>
        </p:txBody>
      </p:sp>
      <p:pic>
        <p:nvPicPr>
          <p:cNvPr id="3" name="Obrázek 2">
            <a:extLst>
              <a:ext uri="{FF2B5EF4-FFF2-40B4-BE49-F238E27FC236}">
                <a16:creationId xmlns:a16="http://schemas.microsoft.com/office/drawing/2014/main" id="{D5259D31-84A9-4E7D-0C27-77ED0CDA2558}"/>
              </a:ext>
            </a:extLst>
          </p:cNvPr>
          <p:cNvPicPr>
            <a:picLocks noChangeAspect="1"/>
          </p:cNvPicPr>
          <p:nvPr/>
        </p:nvPicPr>
        <p:blipFill>
          <a:blip r:embed="rId2"/>
          <a:stretch>
            <a:fillRect/>
          </a:stretch>
        </p:blipFill>
        <p:spPr>
          <a:xfrm>
            <a:off x="0" y="304178"/>
            <a:ext cx="1139174" cy="967517"/>
          </a:xfrm>
          <a:prstGeom prst="rect">
            <a:avLst/>
          </a:prstGeom>
        </p:spPr>
      </p:pic>
      <p:sp>
        <p:nvSpPr>
          <p:cNvPr id="4" name="Textplatzhalter 8">
            <a:extLst>
              <a:ext uri="{FF2B5EF4-FFF2-40B4-BE49-F238E27FC236}">
                <a16:creationId xmlns:a16="http://schemas.microsoft.com/office/drawing/2014/main" id="{5B98E77C-2471-CED9-3572-8A05388E40E0}"/>
              </a:ext>
            </a:extLst>
          </p:cNvPr>
          <p:cNvSpPr txBox="1">
            <a:spLocks/>
          </p:cNvSpPr>
          <p:nvPr/>
        </p:nvSpPr>
        <p:spPr>
          <a:xfrm>
            <a:off x="1228792" y="1260498"/>
            <a:ext cx="4619625"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t>DISADVANTAGES</a:t>
            </a:r>
          </a:p>
        </p:txBody>
      </p:sp>
      <p:pic>
        <p:nvPicPr>
          <p:cNvPr id="13" name="Obrázek 12">
            <a:extLst>
              <a:ext uri="{FF2B5EF4-FFF2-40B4-BE49-F238E27FC236}">
                <a16:creationId xmlns:a16="http://schemas.microsoft.com/office/drawing/2014/main" id="{2840CA35-B783-48F9-C396-E9C3F37C8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46124"/>
            <a:ext cx="11419115" cy="2711876"/>
          </a:xfrm>
          <a:prstGeom prst="rect">
            <a:avLst/>
          </a:prstGeom>
        </p:spPr>
      </p:pic>
      <p:pic>
        <p:nvPicPr>
          <p:cNvPr id="15" name="Obrázek 14">
            <a:extLst>
              <a:ext uri="{FF2B5EF4-FFF2-40B4-BE49-F238E27FC236}">
                <a16:creationId xmlns:a16="http://schemas.microsoft.com/office/drawing/2014/main" id="{4B69C94A-34B2-AF53-4B88-3D306E56E91B}"/>
              </a:ext>
            </a:extLst>
          </p:cNvPr>
          <p:cNvPicPr>
            <a:picLocks noChangeAspect="1"/>
          </p:cNvPicPr>
          <p:nvPr/>
        </p:nvPicPr>
        <p:blipFill>
          <a:blip r:embed="rId2"/>
          <a:stretch>
            <a:fillRect/>
          </a:stretch>
        </p:blipFill>
        <p:spPr>
          <a:xfrm>
            <a:off x="484694" y="1794467"/>
            <a:ext cx="695422" cy="590632"/>
          </a:xfrm>
          <a:prstGeom prst="rect">
            <a:avLst/>
          </a:prstGeom>
        </p:spPr>
      </p:pic>
      <p:pic>
        <p:nvPicPr>
          <p:cNvPr id="16" name="Obrázek 15">
            <a:extLst>
              <a:ext uri="{FF2B5EF4-FFF2-40B4-BE49-F238E27FC236}">
                <a16:creationId xmlns:a16="http://schemas.microsoft.com/office/drawing/2014/main" id="{E92F3441-FD0C-3F13-73F0-FF75A19A5223}"/>
              </a:ext>
            </a:extLst>
          </p:cNvPr>
          <p:cNvPicPr>
            <a:picLocks noChangeAspect="1"/>
          </p:cNvPicPr>
          <p:nvPr/>
        </p:nvPicPr>
        <p:blipFill>
          <a:blip r:embed="rId2"/>
          <a:stretch>
            <a:fillRect/>
          </a:stretch>
        </p:blipFill>
        <p:spPr>
          <a:xfrm>
            <a:off x="498291" y="2850381"/>
            <a:ext cx="695422" cy="590632"/>
          </a:xfrm>
          <a:prstGeom prst="rect">
            <a:avLst/>
          </a:prstGeom>
        </p:spPr>
      </p:pic>
      <p:pic>
        <p:nvPicPr>
          <p:cNvPr id="17" name="Obrázek 16">
            <a:extLst>
              <a:ext uri="{FF2B5EF4-FFF2-40B4-BE49-F238E27FC236}">
                <a16:creationId xmlns:a16="http://schemas.microsoft.com/office/drawing/2014/main" id="{DE81E2B9-698A-FE9C-A449-3699DEB5FC2E}"/>
              </a:ext>
            </a:extLst>
          </p:cNvPr>
          <p:cNvPicPr>
            <a:picLocks noChangeAspect="1"/>
          </p:cNvPicPr>
          <p:nvPr/>
        </p:nvPicPr>
        <p:blipFill>
          <a:blip r:embed="rId2"/>
          <a:stretch>
            <a:fillRect/>
          </a:stretch>
        </p:blipFill>
        <p:spPr>
          <a:xfrm>
            <a:off x="6656884" y="1789994"/>
            <a:ext cx="695422" cy="590632"/>
          </a:xfrm>
          <a:prstGeom prst="rect">
            <a:avLst/>
          </a:prstGeom>
        </p:spPr>
      </p:pic>
      <p:pic>
        <p:nvPicPr>
          <p:cNvPr id="19" name="Obrázek 18">
            <a:extLst>
              <a:ext uri="{FF2B5EF4-FFF2-40B4-BE49-F238E27FC236}">
                <a16:creationId xmlns:a16="http://schemas.microsoft.com/office/drawing/2014/main" id="{916486EC-0DEA-E290-7883-4D4DCB728C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sp>
        <p:nvSpPr>
          <p:cNvPr id="5" name="Espace réservé du contenu 2">
            <a:extLst>
              <a:ext uri="{FF2B5EF4-FFF2-40B4-BE49-F238E27FC236}">
                <a16:creationId xmlns:a16="http://schemas.microsoft.com/office/drawing/2014/main" id="{073AE4C2-8E47-7202-D7C9-8B17648A315D}"/>
              </a:ext>
            </a:extLst>
          </p:cNvPr>
          <p:cNvSpPr>
            <a:spLocks noGrp="1"/>
          </p:cNvSpPr>
          <p:nvPr>
            <p:ph idx="1"/>
          </p:nvPr>
        </p:nvSpPr>
        <p:spPr>
          <a:xfrm>
            <a:off x="1279939" y="1910870"/>
            <a:ext cx="5577199" cy="3771096"/>
          </a:xfrm>
        </p:spPr>
        <p:txBody>
          <a:bodyPr vert="horz" lIns="0" tIns="0" rIns="0" bIns="0" rtlCol="0" anchor="t">
            <a:noAutofit/>
          </a:bodyPr>
          <a:lstStyle/>
          <a:p>
            <a:pPr marL="0" indent="0">
              <a:lnSpc>
                <a:spcPct val="90000"/>
              </a:lnSpc>
              <a:spcBef>
                <a:spcPts val="2500"/>
              </a:spcBef>
              <a:buClrTx/>
              <a:buNone/>
              <a:defRPr/>
            </a:pPr>
            <a:r>
              <a:rPr lang="en-US" sz="1400" b="1" dirty="0">
                <a:solidFill>
                  <a:srgbClr val="000000"/>
                </a:solidFill>
                <a:highlight>
                  <a:srgbClr val="FCB504"/>
                </a:highlight>
                <a:latin typeface="Arial" panose="020B0604020202020204" pitchFamily="34" charset="0"/>
                <a:cs typeface="Arial" panose="020B0604020202020204" pitchFamily="34" charset="0"/>
              </a:rPr>
              <a:t>High construction and installation costs</a:t>
            </a:r>
          </a:p>
          <a:p>
            <a:pPr marL="0" lvl="1" indent="0">
              <a:spcBef>
                <a:spcPts val="500"/>
              </a:spcBef>
              <a:buClrTx/>
              <a:buNone/>
              <a:defRPr/>
            </a:pPr>
            <a:r>
              <a:rPr lang="en-US" sz="1400" b="1" dirty="0">
                <a:solidFill>
                  <a:srgbClr val="0A4866"/>
                </a:solidFill>
              </a:rPr>
              <a:t>Underground cables require extensive civil engineering work and specialized materials, which increases costs</a:t>
            </a:r>
          </a:p>
          <a:p>
            <a:pPr marL="0" lvl="1" indent="0">
              <a:spcBef>
                <a:spcPts val="500"/>
              </a:spcBef>
              <a:buClrTx/>
              <a:buNone/>
              <a:defRPr/>
            </a:pPr>
            <a:endParaRPr lang="en-US" sz="1400" b="1" dirty="0">
              <a:solidFill>
                <a:srgbClr val="0A4866"/>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Extensive</a:t>
            </a:r>
            <a:r>
              <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rPr>
              <a:t> </a:t>
            </a: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repairs and fault location</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Repairs are time-consuming because cable damage must first be located using complex measurement procedures, and civil engineering work may be required.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A4866"/>
              </a:solidFill>
              <a:effectLs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kumimoji="0" lang="en-US" sz="1400" b="1" i="0" u="none" strike="noStrike" kern="1200" cap="none" spc="0" normalizeH="0" baseline="0" noProof="0" dirty="0">
              <a:ln>
                <a:noFill/>
              </a:ln>
              <a:solidFill>
                <a:srgbClr val="0A4866"/>
              </a:solidFill>
              <a:effectLs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lang="en-US" b="1" dirty="0">
              <a:solidFill>
                <a:srgbClr val="0A4866"/>
              </a:solidFill>
              <a:latin typeface="Arial"/>
            </a:endParaRPr>
          </a:p>
          <a:p>
            <a:pPr marL="0" marR="0" lvl="1" indent="0" algn="l" defTabSz="914400" rtl="0" eaLnBrk="1" fontAlgn="auto" latinLnBrk="0" hangingPunct="1">
              <a:lnSpc>
                <a:spcPct val="90000"/>
              </a:lnSpc>
              <a:spcBef>
                <a:spcPts val="500"/>
              </a:spcBef>
              <a:spcAft>
                <a:spcPts val="0"/>
              </a:spcAft>
              <a:buClrTx/>
              <a:buSzTx/>
              <a:buFontTx/>
              <a:buNone/>
              <a:tabLst/>
              <a:defRPr/>
            </a:pPr>
            <a:endParaRPr kumimoji="0" lang="en-US" sz="1400" b="1" i="0" u="none" strike="noStrike" kern="1200" cap="none" spc="0" normalizeH="0" baseline="0" noProof="0" dirty="0">
              <a:ln>
                <a:noFill/>
              </a:ln>
              <a:solidFill>
                <a:srgbClr val="0A4866"/>
              </a:solidFill>
              <a:effectLst/>
              <a:uLnTx/>
              <a:uFillTx/>
              <a:latin typeface="Arial"/>
              <a:ea typeface="+mn-ea"/>
              <a:cs typeface="+mn-cs"/>
            </a:endParaRPr>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p:txBody>
      </p:sp>
      <p:sp>
        <p:nvSpPr>
          <p:cNvPr id="10" name="TextovéPole 9">
            <a:extLst>
              <a:ext uri="{FF2B5EF4-FFF2-40B4-BE49-F238E27FC236}">
                <a16:creationId xmlns:a16="http://schemas.microsoft.com/office/drawing/2014/main" id="{9D235BBC-F1DE-996B-F66A-92721484B925}"/>
              </a:ext>
            </a:extLst>
          </p:cNvPr>
          <p:cNvSpPr txBox="1"/>
          <p:nvPr/>
        </p:nvSpPr>
        <p:spPr>
          <a:xfrm>
            <a:off x="7352306" y="1847873"/>
            <a:ext cx="6096000" cy="10818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Complicated</a:t>
            </a:r>
            <a:r>
              <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rPr>
              <a:t> </a:t>
            </a: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permits and construction</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Soil conditions and existing infrastructure </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delay permits and construction work on the </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cable routes.</a:t>
            </a:r>
          </a:p>
        </p:txBody>
      </p:sp>
      <p:pic>
        <p:nvPicPr>
          <p:cNvPr id="6" name="Obrázek 5">
            <a:extLst>
              <a:ext uri="{FF2B5EF4-FFF2-40B4-BE49-F238E27FC236}">
                <a16:creationId xmlns:a16="http://schemas.microsoft.com/office/drawing/2014/main" id="{800BB91A-5946-D7E8-7D20-93B286E2FFF1}"/>
              </a:ext>
            </a:extLst>
          </p:cNvPr>
          <p:cNvPicPr>
            <a:picLocks noChangeAspect="1"/>
          </p:cNvPicPr>
          <p:nvPr/>
        </p:nvPicPr>
        <p:blipFill>
          <a:blip r:embed="rId5"/>
          <a:stretch>
            <a:fillRect/>
          </a:stretch>
        </p:blipFill>
        <p:spPr>
          <a:xfrm>
            <a:off x="11419115" y="0"/>
            <a:ext cx="772886" cy="6887864"/>
          </a:xfrm>
          <a:prstGeom prst="rect">
            <a:avLst/>
          </a:prstGeom>
        </p:spPr>
      </p:pic>
    </p:spTree>
    <p:extLst>
      <p:ext uri="{BB962C8B-B14F-4D97-AF65-F5344CB8AC3E}">
        <p14:creationId xmlns:p14="http://schemas.microsoft.com/office/powerpoint/2010/main" val="3231919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700BCE6-D6FB-DB2B-9879-3E1BE1E35270}"/>
              </a:ext>
            </a:extLst>
          </p:cNvPr>
          <p:cNvSpPr txBox="1"/>
          <p:nvPr/>
        </p:nvSpPr>
        <p:spPr>
          <a:xfrm>
            <a:off x="1318450" y="1473765"/>
            <a:ext cx="8769448" cy="6555641"/>
          </a:xfrm>
          <a:prstGeom prst="rect">
            <a:avLst/>
          </a:prstGeom>
          <a:noFill/>
        </p:spPr>
        <p:txBody>
          <a:bodyPr wrap="square">
            <a:spAutoFit/>
          </a:bodyPr>
          <a:lstStyle/>
          <a:p>
            <a:r>
              <a:rPr lang="de-DE" b="1" dirty="0">
                <a:solidFill>
                  <a:srgbClr val="000000"/>
                </a:solidFill>
                <a:latin typeface="Roboto Flex"/>
              </a:rPr>
              <a:t>PEACE </a:t>
            </a:r>
            <a:r>
              <a:rPr lang="de-DE" b="1" dirty="0" err="1">
                <a:solidFill>
                  <a:srgbClr val="000000"/>
                </a:solidFill>
                <a:latin typeface="Roboto Flex"/>
              </a:rPr>
              <a:t>Grid</a:t>
            </a:r>
            <a:r>
              <a:rPr lang="de-DE" b="1" dirty="0">
                <a:solidFill>
                  <a:srgbClr val="000000"/>
                </a:solidFill>
                <a:latin typeface="Roboto Flex"/>
              </a:rPr>
              <a:t> Link </a:t>
            </a:r>
            <a:r>
              <a:rPr lang="de-DE" b="1" dirty="0" err="1">
                <a:solidFill>
                  <a:srgbClr val="000000"/>
                </a:solidFill>
                <a:latin typeface="Roboto Flex"/>
              </a:rPr>
              <a:t>Consortium</a:t>
            </a:r>
            <a:r>
              <a:rPr lang="de-DE" b="1" dirty="0">
                <a:solidFill>
                  <a:srgbClr val="000000"/>
                </a:solidFill>
                <a:latin typeface="Roboto Flex"/>
              </a:rPr>
              <a:t>:</a:t>
            </a:r>
          </a:p>
          <a:p>
            <a:endParaRPr lang="de-DE" b="1" dirty="0">
              <a:solidFill>
                <a:srgbClr val="000000"/>
              </a:solidFill>
              <a:latin typeface="Roboto Flex"/>
            </a:endParaRPr>
          </a:p>
          <a:p>
            <a:r>
              <a:rPr lang="en-US" sz="1200" b="1" dirty="0">
                <a:solidFill>
                  <a:srgbClr val="000000"/>
                </a:solidFill>
                <a:latin typeface="Roboto Flex"/>
              </a:rPr>
              <a:t>The goal of the consortium is to guarantee stability, security, and reliability of electricity supply in cooperation with European partners and the European Union.</a:t>
            </a:r>
          </a:p>
          <a:p>
            <a:endParaRPr lang="en-US" sz="1200" b="1" dirty="0">
              <a:solidFill>
                <a:srgbClr val="000000"/>
              </a:solidFill>
              <a:latin typeface="Roboto Flex"/>
            </a:endParaRPr>
          </a:p>
          <a:p>
            <a:r>
              <a:rPr lang="en-US" sz="1200" b="1" dirty="0">
                <a:solidFill>
                  <a:srgbClr val="000000"/>
                </a:solidFill>
                <a:latin typeface="Roboto Flex"/>
              </a:rPr>
              <a:t>The current geopolitical and economic situation shows that without functioning energy networks, we cannot maintain the cohesion of societies in the long term.</a:t>
            </a:r>
          </a:p>
          <a:p>
            <a:endParaRPr lang="en-US" sz="1200" b="1" dirty="0">
              <a:solidFill>
                <a:srgbClr val="000000"/>
              </a:solidFill>
              <a:latin typeface="Roboto Flex"/>
            </a:endParaRPr>
          </a:p>
          <a:p>
            <a:r>
              <a:rPr lang="en-US" sz="1200" b="1" dirty="0" err="1">
                <a:solidFill>
                  <a:srgbClr val="000000"/>
                </a:solidFill>
                <a:latin typeface="Roboto Flex"/>
              </a:rPr>
              <a:t>PeaceLink</a:t>
            </a:r>
            <a:r>
              <a:rPr lang="en-US" sz="1200" b="1" dirty="0">
                <a:solidFill>
                  <a:srgbClr val="000000"/>
                </a:solidFill>
                <a:latin typeface="Roboto Flex"/>
              </a:rPr>
              <a:t> is an important contribution to the future secure electricity supply in European countries. It advances market integration in Western and Eastern Europe and brings electricity to where it is needed. And that across borders.</a:t>
            </a:r>
            <a:endParaRPr lang="de-DE" sz="1200" b="1" dirty="0">
              <a:solidFill>
                <a:srgbClr val="000000"/>
              </a:solidFill>
              <a:latin typeface="Roboto Flex"/>
            </a:endParaRPr>
          </a:p>
          <a:p>
            <a:endParaRPr lang="en-US" sz="1200" b="1" dirty="0">
              <a:solidFill>
                <a:srgbClr val="000000"/>
              </a:solidFill>
              <a:latin typeface="Roboto Flex"/>
            </a:endParaRPr>
          </a:p>
          <a:p>
            <a:r>
              <a:rPr lang="en-US" sz="1200" b="1" dirty="0">
                <a:solidFill>
                  <a:srgbClr val="000000"/>
                </a:solidFill>
                <a:latin typeface="Roboto Flex"/>
              </a:rPr>
              <a:t>It is all the more important to support projects like the PEACE Grid Link nationally and within the European Union in the interest of Europe.</a:t>
            </a:r>
          </a:p>
          <a:p>
            <a:endParaRPr lang="en-US" sz="1200" b="1" dirty="0">
              <a:solidFill>
                <a:srgbClr val="000000"/>
              </a:solidFill>
              <a:latin typeface="Roboto Flex"/>
            </a:endParaRPr>
          </a:p>
          <a:p>
            <a:endParaRPr lang="de-DE" sz="1200" b="1" dirty="0">
              <a:solidFill>
                <a:srgbClr val="000000"/>
              </a:solidFill>
              <a:latin typeface="Roboto Flex"/>
            </a:endParaRPr>
          </a:p>
          <a:p>
            <a:endParaRPr lang="de-DE" sz="1200" b="1" dirty="0">
              <a:solidFill>
                <a:srgbClr val="000000"/>
              </a:solidFill>
              <a:latin typeface="Roboto Flex"/>
            </a:endParaRPr>
          </a:p>
          <a:p>
            <a:endParaRPr lang="de-DE" sz="1200" b="1" dirty="0">
              <a:solidFill>
                <a:srgbClr val="000000"/>
              </a:solidFill>
              <a:latin typeface="Roboto Flex"/>
            </a:endParaRPr>
          </a:p>
          <a:p>
            <a:endParaRPr lang="de-DE" sz="1200"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de-DE" b="1" dirty="0">
              <a:solidFill>
                <a:srgbClr val="000000"/>
              </a:solidFill>
              <a:latin typeface="Roboto Flex"/>
            </a:endParaRPr>
          </a:p>
          <a:p>
            <a:endParaRPr lang="cs-CZ" b="1" dirty="0"/>
          </a:p>
        </p:txBody>
      </p:sp>
      <p:pic>
        <p:nvPicPr>
          <p:cNvPr id="7" name="Obrázek 6">
            <a:extLst>
              <a:ext uri="{FF2B5EF4-FFF2-40B4-BE49-F238E27FC236}">
                <a16:creationId xmlns:a16="http://schemas.microsoft.com/office/drawing/2014/main" id="{99B09E66-9DC3-3221-7F98-7B09C9550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pic>
        <p:nvPicPr>
          <p:cNvPr id="8" name="Obrázek 7">
            <a:extLst>
              <a:ext uri="{FF2B5EF4-FFF2-40B4-BE49-F238E27FC236}">
                <a16:creationId xmlns:a16="http://schemas.microsoft.com/office/drawing/2014/main" id="{14BBD795-8EE3-2753-18DC-CF1CF2C084CA}"/>
              </a:ext>
            </a:extLst>
          </p:cNvPr>
          <p:cNvPicPr>
            <a:picLocks noChangeAspect="1"/>
          </p:cNvPicPr>
          <p:nvPr/>
        </p:nvPicPr>
        <p:blipFill>
          <a:blip r:embed="rId3"/>
          <a:stretch>
            <a:fillRect/>
          </a:stretch>
        </p:blipFill>
        <p:spPr>
          <a:xfrm>
            <a:off x="179275" y="748128"/>
            <a:ext cx="1139174" cy="967517"/>
          </a:xfrm>
          <a:prstGeom prst="rect">
            <a:avLst/>
          </a:prstGeom>
        </p:spPr>
      </p:pic>
      <p:pic>
        <p:nvPicPr>
          <p:cNvPr id="2" name="Obrázek 1">
            <a:extLst>
              <a:ext uri="{FF2B5EF4-FFF2-40B4-BE49-F238E27FC236}">
                <a16:creationId xmlns:a16="http://schemas.microsoft.com/office/drawing/2014/main" id="{B4AC4C10-8782-40A4-7A36-2BB209672537}"/>
              </a:ext>
            </a:extLst>
          </p:cNvPr>
          <p:cNvPicPr>
            <a:picLocks noChangeAspect="1"/>
          </p:cNvPicPr>
          <p:nvPr/>
        </p:nvPicPr>
        <p:blipFill>
          <a:blip r:embed="rId4"/>
          <a:stretch>
            <a:fillRect/>
          </a:stretch>
        </p:blipFill>
        <p:spPr>
          <a:xfrm>
            <a:off x="11419115" y="0"/>
            <a:ext cx="772886" cy="6887864"/>
          </a:xfrm>
          <a:prstGeom prst="rect">
            <a:avLst/>
          </a:prstGeom>
        </p:spPr>
      </p:pic>
      <p:sp>
        <p:nvSpPr>
          <p:cNvPr id="4" name="TextovéPole 3">
            <a:extLst>
              <a:ext uri="{FF2B5EF4-FFF2-40B4-BE49-F238E27FC236}">
                <a16:creationId xmlns:a16="http://schemas.microsoft.com/office/drawing/2014/main" id="{CE69730B-A4DC-1CBA-8A6C-42F7C95EABE5}"/>
              </a:ext>
            </a:extLst>
          </p:cNvPr>
          <p:cNvSpPr txBox="1"/>
          <p:nvPr/>
        </p:nvSpPr>
        <p:spPr>
          <a:xfrm>
            <a:off x="1318449" y="4549676"/>
            <a:ext cx="10381938" cy="1661993"/>
          </a:xfrm>
          <a:prstGeom prst="rect">
            <a:avLst/>
          </a:prstGeom>
          <a:noFill/>
        </p:spPr>
        <p:txBody>
          <a:bodyPr wrap="square">
            <a:spAutoFit/>
          </a:bodyPr>
          <a:lstStyle/>
          <a:p>
            <a:r>
              <a:rPr lang="de-DE" sz="1800" b="1" dirty="0">
                <a:solidFill>
                  <a:srgbClr val="000000"/>
                </a:solidFill>
                <a:latin typeface="Roboto Flex"/>
              </a:rPr>
              <a:t>Peace </a:t>
            </a:r>
            <a:r>
              <a:rPr lang="de-DE" sz="1800" b="1" dirty="0" err="1">
                <a:solidFill>
                  <a:srgbClr val="000000"/>
                </a:solidFill>
                <a:latin typeface="Roboto Flex"/>
              </a:rPr>
              <a:t>Grid</a:t>
            </a:r>
            <a:r>
              <a:rPr lang="de-DE" sz="1800" b="1" dirty="0">
                <a:solidFill>
                  <a:srgbClr val="000000"/>
                </a:solidFill>
                <a:latin typeface="Roboto Flex"/>
              </a:rPr>
              <a:t> Link </a:t>
            </a:r>
            <a:r>
              <a:rPr lang="de-DE" sz="1800" b="1" dirty="0" err="1">
                <a:solidFill>
                  <a:srgbClr val="000000"/>
                </a:solidFill>
                <a:latin typeface="Roboto Flex"/>
              </a:rPr>
              <a:t>Consortium</a:t>
            </a:r>
            <a:r>
              <a:rPr lang="de-DE" sz="1800" b="1" dirty="0">
                <a:solidFill>
                  <a:srgbClr val="000000"/>
                </a:solidFill>
                <a:latin typeface="Roboto Flex"/>
              </a:rPr>
              <a:t> </a:t>
            </a:r>
            <a:r>
              <a:rPr lang="de-DE" sz="1800" b="1" dirty="0" err="1">
                <a:solidFill>
                  <a:srgbClr val="000000"/>
                </a:solidFill>
                <a:latin typeface="Roboto Flex"/>
              </a:rPr>
              <a:t>Founders</a:t>
            </a:r>
            <a:r>
              <a:rPr lang="de-DE" sz="1800" b="1" dirty="0">
                <a:solidFill>
                  <a:srgbClr val="000000"/>
                </a:solidFill>
                <a:latin typeface="Roboto Flex"/>
              </a:rPr>
              <a:t> and </a:t>
            </a:r>
            <a:r>
              <a:rPr lang="de-DE" sz="1800" b="1" dirty="0" err="1">
                <a:solidFill>
                  <a:srgbClr val="000000"/>
                </a:solidFill>
                <a:latin typeface="Roboto Flex"/>
              </a:rPr>
              <a:t>Contributors</a:t>
            </a:r>
            <a:endParaRPr lang="de-DE" sz="1800" b="1" dirty="0">
              <a:solidFill>
                <a:srgbClr val="000000"/>
              </a:solidFill>
              <a:latin typeface="Roboto Flex"/>
            </a:endParaRPr>
          </a:p>
          <a:p>
            <a:endParaRPr lang="de-DE" sz="1200" b="1" dirty="0">
              <a:solidFill>
                <a:srgbClr val="000000"/>
              </a:solidFill>
              <a:latin typeface="Roboto Flex"/>
            </a:endParaRPr>
          </a:p>
          <a:p>
            <a:r>
              <a:rPr lang="de-DE" sz="1200" b="1" dirty="0">
                <a:solidFill>
                  <a:srgbClr val="000000"/>
                </a:solidFill>
                <a:latin typeface="Roboto Flex"/>
              </a:rPr>
              <a:t>-  Norbert Neumayer – CEO Xetra Infrastruktur /CEO, Peace </a:t>
            </a:r>
            <a:r>
              <a:rPr lang="de-DE" sz="1200" b="1" dirty="0" err="1">
                <a:solidFill>
                  <a:srgbClr val="000000"/>
                </a:solidFill>
                <a:latin typeface="Roboto Flex"/>
              </a:rPr>
              <a:t>Grid</a:t>
            </a:r>
            <a:r>
              <a:rPr lang="de-DE" sz="1200" b="1" dirty="0">
                <a:solidFill>
                  <a:srgbClr val="000000"/>
                </a:solidFill>
                <a:latin typeface="Roboto Flex"/>
              </a:rPr>
              <a:t> Link (</a:t>
            </a:r>
            <a:r>
              <a:rPr lang="de-DE" sz="1200" b="1" dirty="0">
                <a:solidFill>
                  <a:srgbClr val="000000"/>
                </a:solidFill>
                <a:latin typeface="Roboto Flex"/>
                <a:hlinkClick r:id="rId5"/>
              </a:rPr>
              <a:t>www.xetra-infra.de</a:t>
            </a:r>
            <a:r>
              <a:rPr lang="de-DE" sz="1200" b="1" dirty="0">
                <a:solidFill>
                  <a:srgbClr val="000000"/>
                </a:solidFill>
                <a:latin typeface="Roboto Flex"/>
              </a:rPr>
              <a:t>, </a:t>
            </a:r>
            <a:r>
              <a:rPr lang="de-DE" sz="1200" b="1" dirty="0">
                <a:solidFill>
                  <a:srgbClr val="000000"/>
                </a:solidFill>
                <a:latin typeface="Roboto Flex"/>
                <a:hlinkClick r:id="rId6"/>
              </a:rPr>
              <a:t>www.xetra-infra.pl</a:t>
            </a:r>
            <a:r>
              <a:rPr lang="de-DE" sz="1200" b="1" dirty="0">
                <a:solidFill>
                  <a:srgbClr val="000000"/>
                </a:solidFill>
                <a:latin typeface="Roboto Flex"/>
              </a:rPr>
              <a:t>, </a:t>
            </a:r>
            <a:r>
              <a:rPr lang="de-DE" sz="1200" b="1" dirty="0">
                <a:solidFill>
                  <a:srgbClr val="000000"/>
                </a:solidFill>
                <a:latin typeface="Roboto Flex"/>
                <a:hlinkClick r:id="rId7"/>
              </a:rPr>
              <a:t>www.xetra-infra.com.ua</a:t>
            </a:r>
            <a:r>
              <a:rPr lang="de-DE" sz="1200" b="1" dirty="0">
                <a:solidFill>
                  <a:srgbClr val="000000"/>
                </a:solidFill>
                <a:latin typeface="Roboto Flex"/>
              </a:rPr>
              <a:t>)</a:t>
            </a:r>
          </a:p>
          <a:p>
            <a:r>
              <a:rPr lang="de-DE" sz="1200" b="1" dirty="0">
                <a:solidFill>
                  <a:srgbClr val="000000"/>
                </a:solidFill>
                <a:latin typeface="Roboto Flex"/>
              </a:rPr>
              <a:t>-  Robert Smolinski – </a:t>
            </a:r>
            <a:r>
              <a:rPr lang="de-DE" sz="1200" b="1" dirty="0" err="1">
                <a:solidFill>
                  <a:srgbClr val="000000"/>
                </a:solidFill>
                <a:latin typeface="Roboto Flex"/>
              </a:rPr>
              <a:t>Advisor</a:t>
            </a:r>
            <a:r>
              <a:rPr lang="de-DE" sz="1200" b="1" dirty="0">
                <a:solidFill>
                  <a:srgbClr val="000000"/>
                </a:solidFill>
                <a:latin typeface="Roboto Flex"/>
              </a:rPr>
              <a:t> </a:t>
            </a:r>
            <a:r>
              <a:rPr lang="de-DE" sz="1200" b="1" dirty="0" err="1">
                <a:solidFill>
                  <a:srgbClr val="000000"/>
                </a:solidFill>
                <a:latin typeface="Roboto Flex"/>
              </a:rPr>
              <a:t>to</a:t>
            </a:r>
            <a:r>
              <a:rPr lang="de-DE" sz="1200" b="1" dirty="0">
                <a:solidFill>
                  <a:srgbClr val="000000"/>
                </a:solidFill>
                <a:latin typeface="Roboto Flex"/>
              </a:rPr>
              <a:t> Professor Jerzey Buzek, Xetra Infrastruktur</a:t>
            </a:r>
          </a:p>
          <a:p>
            <a:r>
              <a:rPr lang="de-DE" sz="1200" b="1" dirty="0">
                <a:solidFill>
                  <a:srgbClr val="000000"/>
                </a:solidFill>
                <a:latin typeface="Roboto Flex"/>
              </a:rPr>
              <a:t>-  Adam Janicki – Expert in </a:t>
            </a:r>
            <a:r>
              <a:rPr lang="de-DE" sz="1200" b="1" dirty="0" err="1">
                <a:solidFill>
                  <a:srgbClr val="000000"/>
                </a:solidFill>
                <a:latin typeface="Roboto Flex"/>
              </a:rPr>
              <a:t>industrial</a:t>
            </a:r>
            <a:r>
              <a:rPr lang="de-DE" sz="1200" b="1" dirty="0">
                <a:solidFill>
                  <a:srgbClr val="000000"/>
                </a:solidFill>
                <a:latin typeface="Roboto Flex"/>
              </a:rPr>
              <a:t> </a:t>
            </a:r>
            <a:r>
              <a:rPr lang="de-DE" sz="1200" b="1" dirty="0" err="1">
                <a:solidFill>
                  <a:srgbClr val="000000"/>
                </a:solidFill>
                <a:latin typeface="Roboto Flex"/>
              </a:rPr>
              <a:t>project</a:t>
            </a:r>
            <a:r>
              <a:rPr lang="de-DE" sz="1200" b="1" dirty="0">
                <a:solidFill>
                  <a:srgbClr val="000000"/>
                </a:solidFill>
                <a:latin typeface="Roboto Flex"/>
              </a:rPr>
              <a:t> </a:t>
            </a:r>
            <a:r>
              <a:rPr lang="de-DE" sz="1200" b="1" dirty="0" err="1">
                <a:solidFill>
                  <a:srgbClr val="000000"/>
                </a:solidFill>
                <a:latin typeface="Roboto Flex"/>
              </a:rPr>
              <a:t>finance</a:t>
            </a:r>
            <a:endParaRPr lang="de-DE" sz="1200" b="1" dirty="0">
              <a:solidFill>
                <a:srgbClr val="000000"/>
              </a:solidFill>
              <a:latin typeface="Roboto Flex"/>
            </a:endParaRPr>
          </a:p>
          <a:p>
            <a:r>
              <a:rPr lang="de-DE" sz="1200" b="1" dirty="0">
                <a:solidFill>
                  <a:srgbClr val="000000"/>
                </a:solidFill>
                <a:latin typeface="Roboto Flex"/>
              </a:rPr>
              <a:t>-  Marcin </a:t>
            </a:r>
            <a:r>
              <a:rPr lang="de-DE" sz="1200" b="1" dirty="0" err="1">
                <a:solidFill>
                  <a:srgbClr val="000000"/>
                </a:solidFill>
                <a:latin typeface="Roboto Flex"/>
              </a:rPr>
              <a:t>Kowcz</a:t>
            </a:r>
            <a:r>
              <a:rPr lang="de-DE" sz="1200" b="1" dirty="0">
                <a:solidFill>
                  <a:srgbClr val="000000"/>
                </a:solidFill>
                <a:latin typeface="Roboto Flex"/>
              </a:rPr>
              <a:t> – Energy </a:t>
            </a:r>
            <a:r>
              <a:rPr lang="de-DE" sz="1200" b="1" dirty="0" err="1">
                <a:solidFill>
                  <a:srgbClr val="000000"/>
                </a:solidFill>
                <a:latin typeface="Roboto Flex"/>
              </a:rPr>
              <a:t>sector</a:t>
            </a:r>
            <a:r>
              <a:rPr lang="de-DE" sz="1200" b="1" dirty="0">
                <a:solidFill>
                  <a:srgbClr val="000000"/>
                </a:solidFill>
                <a:latin typeface="Roboto Flex"/>
              </a:rPr>
              <a:t> expert (Poland and Germany)</a:t>
            </a:r>
          </a:p>
          <a:p>
            <a:r>
              <a:rPr lang="de-DE" sz="1200" b="1" dirty="0">
                <a:solidFill>
                  <a:srgbClr val="000000"/>
                </a:solidFill>
                <a:latin typeface="Roboto Flex"/>
              </a:rPr>
              <a:t>-  Frank Schiele – Senior </a:t>
            </a:r>
            <a:r>
              <a:rPr lang="de-DE" sz="1200" b="1" dirty="0" err="1">
                <a:solidFill>
                  <a:srgbClr val="000000"/>
                </a:solidFill>
                <a:latin typeface="Roboto Flex"/>
              </a:rPr>
              <a:t>executive</a:t>
            </a:r>
            <a:r>
              <a:rPr lang="de-DE" sz="1200" b="1" dirty="0">
                <a:solidFill>
                  <a:srgbClr val="000000"/>
                </a:solidFill>
                <a:latin typeface="Roboto Flex"/>
              </a:rPr>
              <a:t> </a:t>
            </a:r>
            <a:r>
              <a:rPr lang="de-DE" sz="1200" b="1" dirty="0" err="1">
                <a:solidFill>
                  <a:srgbClr val="000000"/>
                </a:solidFill>
                <a:latin typeface="Roboto Flex"/>
              </a:rPr>
              <a:t>with</a:t>
            </a:r>
            <a:r>
              <a:rPr lang="de-DE" sz="1200" b="1" dirty="0">
                <a:solidFill>
                  <a:srgbClr val="000000"/>
                </a:solidFill>
                <a:latin typeface="Roboto Flex"/>
              </a:rPr>
              <a:t> </a:t>
            </a:r>
            <a:r>
              <a:rPr lang="de-DE" sz="1200" b="1" dirty="0" err="1">
                <a:solidFill>
                  <a:srgbClr val="000000"/>
                </a:solidFill>
                <a:latin typeface="Roboto Flex"/>
              </a:rPr>
              <a:t>over</a:t>
            </a:r>
            <a:r>
              <a:rPr lang="de-DE" sz="1200" b="1" dirty="0">
                <a:solidFill>
                  <a:srgbClr val="000000"/>
                </a:solidFill>
                <a:latin typeface="Roboto Flex"/>
              </a:rPr>
              <a:t> 20 </a:t>
            </a:r>
            <a:r>
              <a:rPr lang="de-DE" sz="1200" b="1" dirty="0" err="1">
                <a:solidFill>
                  <a:srgbClr val="000000"/>
                </a:solidFill>
                <a:latin typeface="Roboto Flex"/>
              </a:rPr>
              <a:t>years</a:t>
            </a:r>
            <a:r>
              <a:rPr lang="de-DE" sz="1200" b="1" dirty="0">
                <a:solidFill>
                  <a:srgbClr val="000000"/>
                </a:solidFill>
                <a:latin typeface="Roboto Flex"/>
              </a:rPr>
              <a:t> </a:t>
            </a:r>
            <a:r>
              <a:rPr lang="de-DE" sz="1200" b="1" dirty="0" err="1">
                <a:solidFill>
                  <a:srgbClr val="000000"/>
                </a:solidFill>
                <a:latin typeface="Roboto Flex"/>
              </a:rPr>
              <a:t>of</a:t>
            </a:r>
            <a:r>
              <a:rPr lang="de-DE" sz="1200" b="1" dirty="0">
                <a:solidFill>
                  <a:srgbClr val="000000"/>
                </a:solidFill>
                <a:latin typeface="Roboto Flex"/>
              </a:rPr>
              <a:t> </a:t>
            </a:r>
            <a:r>
              <a:rPr lang="de-DE" sz="1200" b="1" dirty="0" err="1">
                <a:solidFill>
                  <a:srgbClr val="000000"/>
                </a:solidFill>
                <a:latin typeface="Roboto Flex"/>
              </a:rPr>
              <a:t>experience</a:t>
            </a:r>
            <a:r>
              <a:rPr lang="de-DE" sz="1200" b="1" dirty="0">
                <a:solidFill>
                  <a:srgbClr val="000000"/>
                </a:solidFill>
                <a:latin typeface="Roboto Flex"/>
              </a:rPr>
              <a:t> in HV </a:t>
            </a:r>
            <a:r>
              <a:rPr lang="de-DE" sz="1200" b="1" dirty="0" err="1">
                <a:solidFill>
                  <a:srgbClr val="000000"/>
                </a:solidFill>
                <a:latin typeface="Roboto Flex"/>
              </a:rPr>
              <a:t>cable</a:t>
            </a:r>
            <a:r>
              <a:rPr lang="de-DE" sz="1200" b="1" dirty="0">
                <a:solidFill>
                  <a:srgbClr val="000000"/>
                </a:solidFill>
                <a:latin typeface="Roboto Flex"/>
              </a:rPr>
              <a:t> </a:t>
            </a:r>
            <a:r>
              <a:rPr lang="de-DE" sz="1200" b="1" dirty="0" err="1">
                <a:solidFill>
                  <a:srgbClr val="000000"/>
                </a:solidFill>
                <a:latin typeface="Roboto Flex"/>
              </a:rPr>
              <a:t>projects</a:t>
            </a:r>
            <a:endParaRPr lang="de-DE" sz="1200" b="1" dirty="0">
              <a:solidFill>
                <a:srgbClr val="000000"/>
              </a:solidFill>
              <a:latin typeface="Roboto Flex"/>
            </a:endParaRPr>
          </a:p>
          <a:p>
            <a:r>
              <a:rPr lang="de-DE" sz="1200" b="1" dirty="0">
                <a:solidFill>
                  <a:srgbClr val="000000"/>
                </a:solidFill>
                <a:latin typeface="Roboto Flex"/>
              </a:rPr>
              <a:t>-  Mirek Buchsteiner – Project </a:t>
            </a:r>
            <a:r>
              <a:rPr lang="de-DE" sz="1200" b="1" dirty="0" err="1">
                <a:solidFill>
                  <a:srgbClr val="000000"/>
                </a:solidFill>
                <a:latin typeface="Roboto Flex"/>
              </a:rPr>
              <a:t>manager</a:t>
            </a:r>
            <a:r>
              <a:rPr lang="de-DE" sz="1200" b="1" dirty="0">
                <a:solidFill>
                  <a:srgbClr val="000000"/>
                </a:solidFill>
                <a:latin typeface="Roboto Flex"/>
              </a:rPr>
              <a:t> </a:t>
            </a:r>
            <a:r>
              <a:rPr lang="de-DE" sz="1200" b="1" dirty="0" err="1">
                <a:solidFill>
                  <a:srgbClr val="000000"/>
                </a:solidFill>
                <a:latin typeface="Roboto Flex"/>
              </a:rPr>
              <a:t>with</a:t>
            </a:r>
            <a:r>
              <a:rPr lang="de-DE" sz="1200" b="1" dirty="0">
                <a:solidFill>
                  <a:srgbClr val="000000"/>
                </a:solidFill>
                <a:latin typeface="Roboto Flex"/>
              </a:rPr>
              <a:t> </a:t>
            </a:r>
            <a:r>
              <a:rPr lang="de-DE" sz="1200" b="1" dirty="0" err="1">
                <a:solidFill>
                  <a:srgbClr val="000000"/>
                </a:solidFill>
                <a:latin typeface="Roboto Flex"/>
              </a:rPr>
              <a:t>over</a:t>
            </a:r>
            <a:r>
              <a:rPr lang="de-DE" sz="1200" b="1" dirty="0">
                <a:solidFill>
                  <a:srgbClr val="000000"/>
                </a:solidFill>
                <a:latin typeface="Roboto Flex"/>
              </a:rPr>
              <a:t> 10 </a:t>
            </a:r>
            <a:r>
              <a:rPr lang="de-DE" sz="1200" b="1" dirty="0" err="1">
                <a:solidFill>
                  <a:srgbClr val="000000"/>
                </a:solidFill>
                <a:latin typeface="Roboto Flex"/>
              </a:rPr>
              <a:t>years</a:t>
            </a:r>
            <a:r>
              <a:rPr lang="de-DE" sz="1200" b="1" dirty="0">
                <a:solidFill>
                  <a:srgbClr val="000000"/>
                </a:solidFill>
                <a:latin typeface="Roboto Flex"/>
              </a:rPr>
              <a:t> </a:t>
            </a:r>
            <a:r>
              <a:rPr lang="de-DE" sz="1200" b="1" dirty="0" err="1">
                <a:solidFill>
                  <a:srgbClr val="000000"/>
                </a:solidFill>
                <a:latin typeface="Roboto Flex"/>
              </a:rPr>
              <a:t>of</a:t>
            </a:r>
            <a:r>
              <a:rPr lang="de-DE" sz="1200" b="1" dirty="0">
                <a:solidFill>
                  <a:srgbClr val="000000"/>
                </a:solidFill>
                <a:latin typeface="Roboto Flex"/>
              </a:rPr>
              <a:t> HV </a:t>
            </a:r>
            <a:r>
              <a:rPr lang="de-DE" sz="1200" b="1" dirty="0" err="1">
                <a:solidFill>
                  <a:srgbClr val="000000"/>
                </a:solidFill>
                <a:latin typeface="Roboto Flex"/>
              </a:rPr>
              <a:t>cable</a:t>
            </a:r>
            <a:r>
              <a:rPr lang="de-DE" sz="1200" b="1" dirty="0">
                <a:solidFill>
                  <a:srgbClr val="000000"/>
                </a:solidFill>
                <a:latin typeface="Roboto Flex"/>
              </a:rPr>
              <a:t> </a:t>
            </a:r>
            <a:r>
              <a:rPr lang="de-DE" sz="1200" b="1" dirty="0" err="1">
                <a:solidFill>
                  <a:srgbClr val="000000"/>
                </a:solidFill>
                <a:latin typeface="Roboto Flex"/>
              </a:rPr>
              <a:t>expertise</a:t>
            </a:r>
            <a:endParaRPr lang="de-DE" sz="1200" b="1" dirty="0">
              <a:solidFill>
                <a:srgbClr val="000000"/>
              </a:solidFill>
              <a:latin typeface="Roboto Flex"/>
            </a:endParaRPr>
          </a:p>
        </p:txBody>
      </p:sp>
    </p:spTree>
    <p:extLst>
      <p:ext uri="{BB962C8B-B14F-4D97-AF65-F5344CB8AC3E}">
        <p14:creationId xmlns:p14="http://schemas.microsoft.com/office/powerpoint/2010/main" val="40356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E89CE-EDB2-1DA7-39C0-E502B62DFB7B}"/>
            </a:ext>
          </a:extLst>
        </p:cNvPr>
        <p:cNvGrpSpPr/>
        <p:nvPr/>
      </p:nvGrpSpPr>
      <p:grpSpPr>
        <a:xfrm>
          <a:off x="0" y="0"/>
          <a:ext cx="0" cy="0"/>
          <a:chOff x="0" y="0"/>
          <a:chExt cx="0" cy="0"/>
        </a:xfrm>
      </p:grpSpPr>
      <p:pic>
        <p:nvPicPr>
          <p:cNvPr id="2" name="Obrázek 1">
            <a:extLst>
              <a:ext uri="{FF2B5EF4-FFF2-40B4-BE49-F238E27FC236}">
                <a16:creationId xmlns:a16="http://schemas.microsoft.com/office/drawing/2014/main" id="{1CBFBBB8-3DB1-06E1-6C81-16517FC165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419115" cy="6887864"/>
          </a:xfrm>
          <a:prstGeom prst="rect">
            <a:avLst/>
          </a:prstGeom>
        </p:spPr>
      </p:pic>
      <p:pic>
        <p:nvPicPr>
          <p:cNvPr id="7" name="Obrázek 6">
            <a:extLst>
              <a:ext uri="{FF2B5EF4-FFF2-40B4-BE49-F238E27FC236}">
                <a16:creationId xmlns:a16="http://schemas.microsoft.com/office/drawing/2014/main" id="{C2F4C4C8-0A5D-F6EF-C153-85A1A5C73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56" y="267920"/>
            <a:ext cx="3282187" cy="1626194"/>
          </a:xfrm>
          <a:prstGeom prst="rect">
            <a:avLst/>
          </a:prstGeom>
        </p:spPr>
      </p:pic>
      <p:pic>
        <p:nvPicPr>
          <p:cNvPr id="3" name="Obrázek 2">
            <a:extLst>
              <a:ext uri="{FF2B5EF4-FFF2-40B4-BE49-F238E27FC236}">
                <a16:creationId xmlns:a16="http://schemas.microsoft.com/office/drawing/2014/main" id="{E2BE0EBD-7729-E5FD-B907-E04FB87073EC}"/>
              </a:ext>
            </a:extLst>
          </p:cNvPr>
          <p:cNvPicPr>
            <a:picLocks noChangeAspect="1"/>
          </p:cNvPicPr>
          <p:nvPr/>
        </p:nvPicPr>
        <p:blipFill>
          <a:blip r:embed="rId4"/>
          <a:stretch>
            <a:fillRect/>
          </a:stretch>
        </p:blipFill>
        <p:spPr>
          <a:xfrm>
            <a:off x="11419115" y="0"/>
            <a:ext cx="772886" cy="6887864"/>
          </a:xfrm>
          <a:prstGeom prst="rect">
            <a:avLst/>
          </a:prstGeom>
        </p:spPr>
      </p:pic>
    </p:spTree>
    <p:extLst>
      <p:ext uri="{BB962C8B-B14F-4D97-AF65-F5344CB8AC3E}">
        <p14:creationId xmlns:p14="http://schemas.microsoft.com/office/powerpoint/2010/main" val="3569739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90ABEB52-4431-EC3D-03DC-8EF29F0453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7" y="1480457"/>
            <a:ext cx="11471574" cy="5407407"/>
          </a:xfrm>
          <a:prstGeom prst="rect">
            <a:avLst/>
          </a:prstGeom>
        </p:spPr>
      </p:pic>
      <p:pic>
        <p:nvPicPr>
          <p:cNvPr id="6" name="Obrázek 5">
            <a:extLst>
              <a:ext uri="{FF2B5EF4-FFF2-40B4-BE49-F238E27FC236}">
                <a16:creationId xmlns:a16="http://schemas.microsoft.com/office/drawing/2014/main" id="{95B34AFA-56F2-0BC5-E48E-496BB397C8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541" y="255088"/>
            <a:ext cx="2143117" cy="1061830"/>
          </a:xfrm>
          <a:prstGeom prst="rect">
            <a:avLst/>
          </a:prstGeom>
        </p:spPr>
      </p:pic>
      <p:sp>
        <p:nvSpPr>
          <p:cNvPr id="7" name="TextovéPole 6">
            <a:extLst>
              <a:ext uri="{FF2B5EF4-FFF2-40B4-BE49-F238E27FC236}">
                <a16:creationId xmlns:a16="http://schemas.microsoft.com/office/drawing/2014/main" id="{09E2BEB5-33CD-89F5-05DB-629F2466A9CE}"/>
              </a:ext>
            </a:extLst>
          </p:cNvPr>
          <p:cNvSpPr txBox="1"/>
          <p:nvPr/>
        </p:nvSpPr>
        <p:spPr>
          <a:xfrm>
            <a:off x="2819400" y="185838"/>
            <a:ext cx="8795657" cy="1200329"/>
          </a:xfrm>
          <a:prstGeom prst="rect">
            <a:avLst/>
          </a:prstGeom>
          <a:noFill/>
        </p:spPr>
        <p:txBody>
          <a:bodyPr wrap="square">
            <a:spAutoFit/>
          </a:bodyPr>
          <a:lstStyle/>
          <a:p>
            <a:r>
              <a:rPr lang="de-DE" b="1" i="0" dirty="0">
                <a:solidFill>
                  <a:srgbClr val="000000"/>
                </a:solidFill>
                <a:effectLst/>
                <a:latin typeface="Roboto Flex"/>
              </a:rPr>
              <a:t>PEACE </a:t>
            </a:r>
            <a:r>
              <a:rPr lang="de-DE" b="1" i="0" dirty="0" err="1">
                <a:solidFill>
                  <a:srgbClr val="000000"/>
                </a:solidFill>
                <a:effectLst/>
                <a:latin typeface="Roboto Flex"/>
              </a:rPr>
              <a:t>Grid</a:t>
            </a:r>
            <a:r>
              <a:rPr lang="de-DE" b="1" i="0" dirty="0">
                <a:solidFill>
                  <a:srgbClr val="000000"/>
                </a:solidFill>
                <a:effectLst/>
                <a:latin typeface="Roboto Flex"/>
              </a:rPr>
              <a:t> Link:</a:t>
            </a:r>
          </a:p>
          <a:p>
            <a:endParaRPr lang="de-DE" b="1" i="0" dirty="0">
              <a:solidFill>
                <a:srgbClr val="000000"/>
              </a:solidFill>
              <a:effectLst/>
              <a:latin typeface="Roboto Flex"/>
            </a:endParaRPr>
          </a:p>
          <a:p>
            <a:r>
              <a:rPr lang="en-US" b="1" dirty="0">
                <a:solidFill>
                  <a:srgbClr val="000000"/>
                </a:solidFill>
                <a:latin typeface="Roboto Flex"/>
              </a:rPr>
              <a:t>This is a strategic initiative to maintain energy security in Central and Eastern Europe and to facilitate international electricity exchange.</a:t>
            </a:r>
            <a:endParaRPr lang="de-DE" b="1" i="0" dirty="0">
              <a:solidFill>
                <a:srgbClr val="000000"/>
              </a:solidFill>
              <a:effectLst/>
              <a:latin typeface="Roboto Flex"/>
            </a:endParaRPr>
          </a:p>
        </p:txBody>
      </p:sp>
      <p:pic>
        <p:nvPicPr>
          <p:cNvPr id="2" name="Obrázek 1">
            <a:extLst>
              <a:ext uri="{FF2B5EF4-FFF2-40B4-BE49-F238E27FC236}">
                <a16:creationId xmlns:a16="http://schemas.microsoft.com/office/drawing/2014/main" id="{F724B6CC-FF27-1FB7-FB49-1C20F637AE86}"/>
              </a:ext>
            </a:extLst>
          </p:cNvPr>
          <p:cNvPicPr>
            <a:picLocks noChangeAspect="1"/>
          </p:cNvPicPr>
          <p:nvPr/>
        </p:nvPicPr>
        <p:blipFill>
          <a:blip r:embed="rId4"/>
          <a:stretch>
            <a:fillRect/>
          </a:stretch>
        </p:blipFill>
        <p:spPr>
          <a:xfrm>
            <a:off x="11419115" y="0"/>
            <a:ext cx="772886" cy="6887864"/>
          </a:xfrm>
          <a:prstGeom prst="rect">
            <a:avLst/>
          </a:prstGeom>
        </p:spPr>
      </p:pic>
    </p:spTree>
    <p:extLst>
      <p:ext uri="{BB962C8B-B14F-4D97-AF65-F5344CB8AC3E}">
        <p14:creationId xmlns:p14="http://schemas.microsoft.com/office/powerpoint/2010/main" val="3799271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77C38-57E7-F9F1-0D53-948B27EC9434}"/>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15E3EA3B-DBC8-12EF-9BBC-7E068EF0D910}"/>
              </a:ext>
            </a:extLst>
          </p:cNvPr>
          <p:cNvPicPr>
            <a:picLocks noChangeAspect="1"/>
          </p:cNvPicPr>
          <p:nvPr/>
        </p:nvPicPr>
        <p:blipFill>
          <a:blip r:embed="rId2"/>
          <a:stretch>
            <a:fillRect/>
          </a:stretch>
        </p:blipFill>
        <p:spPr>
          <a:xfrm>
            <a:off x="11419115" y="0"/>
            <a:ext cx="772886" cy="6887864"/>
          </a:xfrm>
          <a:prstGeom prst="rect">
            <a:avLst/>
          </a:prstGeom>
        </p:spPr>
      </p:pic>
      <p:sp>
        <p:nvSpPr>
          <p:cNvPr id="2" name="Espace réservé du texte 2">
            <a:extLst>
              <a:ext uri="{FF2B5EF4-FFF2-40B4-BE49-F238E27FC236}">
                <a16:creationId xmlns:a16="http://schemas.microsoft.com/office/drawing/2014/main" id="{270032C5-4CFF-A8E6-B9C3-B3F5C10E2D47}"/>
              </a:ext>
            </a:extLst>
          </p:cNvPr>
          <p:cNvSpPr txBox="1">
            <a:spLocks/>
          </p:cNvSpPr>
          <p:nvPr/>
        </p:nvSpPr>
        <p:spPr>
          <a:xfrm>
            <a:off x="1019985" y="846812"/>
            <a:ext cx="7314658" cy="1619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t>Critical infrastructure</a:t>
            </a:r>
          </a:p>
        </p:txBody>
      </p:sp>
      <p:sp>
        <p:nvSpPr>
          <p:cNvPr id="3" name="Titre 5">
            <a:extLst>
              <a:ext uri="{FF2B5EF4-FFF2-40B4-BE49-F238E27FC236}">
                <a16:creationId xmlns:a16="http://schemas.microsoft.com/office/drawing/2014/main" id="{C4216E0A-95F1-57EA-2D12-3D68828BB022}"/>
              </a:ext>
            </a:extLst>
          </p:cNvPr>
          <p:cNvSpPr>
            <a:spLocks noGrp="1"/>
          </p:cNvSpPr>
          <p:nvPr>
            <p:ph type="title"/>
          </p:nvPr>
        </p:nvSpPr>
        <p:spPr>
          <a:xfrm>
            <a:off x="1021963" y="1416443"/>
            <a:ext cx="5204367" cy="563387"/>
          </a:xfrm>
        </p:spPr>
        <p:txBody>
          <a:bodyPr>
            <a:normAutofit/>
          </a:bodyPr>
          <a:lstStyle/>
          <a:p>
            <a:r>
              <a:rPr lang="en-US" sz="2800" noProof="0" dirty="0"/>
              <a:t>Safety on Cable Systems</a:t>
            </a:r>
          </a:p>
        </p:txBody>
      </p:sp>
      <p:sp>
        <p:nvSpPr>
          <p:cNvPr id="4" name="Espace réservé du texte 5">
            <a:extLst>
              <a:ext uri="{FF2B5EF4-FFF2-40B4-BE49-F238E27FC236}">
                <a16:creationId xmlns:a16="http://schemas.microsoft.com/office/drawing/2014/main" id="{51AA4914-A0F8-6010-5433-4E4C22001E0B}"/>
              </a:ext>
            </a:extLst>
          </p:cNvPr>
          <p:cNvSpPr txBox="1">
            <a:spLocks/>
          </p:cNvSpPr>
          <p:nvPr/>
        </p:nvSpPr>
        <p:spPr>
          <a:xfrm>
            <a:off x="1021963" y="2362903"/>
            <a:ext cx="5976559" cy="8042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Tx/>
              <a:buBlip>
                <a:blip r:embed="rId3"/>
              </a:buBlip>
              <a:defRPr sz="2000" b="1"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Tx/>
              <a:buBlip>
                <a:blip r:embed="rId3"/>
              </a:buBlip>
              <a:defRPr sz="18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Tx/>
              <a:buBlip>
                <a:blip r:embed="rId3"/>
              </a:buBlip>
              <a:defRPr sz="105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Blip>
                <a:blip r:embed="rId3"/>
              </a:buBlip>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500" b="1" dirty="0">
                <a:highlight>
                  <a:srgbClr val="FCB504"/>
                </a:highlight>
                <a:latin typeface="+mn-lt"/>
                <a:cs typeface="+mn-cs"/>
              </a:rPr>
              <a:t>Higher security in attacks (drones)</a:t>
            </a:r>
          </a:p>
        </p:txBody>
      </p:sp>
      <p:sp>
        <p:nvSpPr>
          <p:cNvPr id="5" name="Textfeld 6">
            <a:extLst>
              <a:ext uri="{FF2B5EF4-FFF2-40B4-BE49-F238E27FC236}">
                <a16:creationId xmlns:a16="http://schemas.microsoft.com/office/drawing/2014/main" id="{E8155B47-B33C-6BCD-ED27-5B13B117456E}"/>
              </a:ext>
            </a:extLst>
          </p:cNvPr>
          <p:cNvSpPr txBox="1"/>
          <p:nvPr/>
        </p:nvSpPr>
        <p:spPr>
          <a:xfrm>
            <a:off x="5703074" y="2325043"/>
            <a:ext cx="6102484" cy="523220"/>
          </a:xfrm>
          <a:prstGeom prst="rect">
            <a:avLst/>
          </a:prstGeom>
          <a:noFill/>
        </p:spPr>
        <p:txBody>
          <a:bodyPr wrap="square">
            <a:spAutoFit/>
          </a:bodyPr>
          <a:lstStyle/>
          <a:p>
            <a:pPr>
              <a:spcBef>
                <a:spcPts val="2500"/>
              </a:spcBef>
            </a:pPr>
            <a:r>
              <a:rPr lang="en-US" sz="1400" b="1" dirty="0">
                <a:solidFill>
                  <a:schemeClr val="tx2"/>
                </a:solidFill>
                <a:highlight>
                  <a:srgbClr val="FCB504"/>
                </a:highlight>
              </a:rPr>
              <a:t>Transmission networks are part of critical infrastructure and need protection</a:t>
            </a:r>
            <a:endParaRPr lang="de-DE" sz="1400" b="1" dirty="0">
              <a:solidFill>
                <a:schemeClr val="tx2"/>
              </a:solidFill>
              <a:highlight>
                <a:srgbClr val="FCB504"/>
              </a:highlight>
            </a:endParaRPr>
          </a:p>
        </p:txBody>
      </p:sp>
      <p:sp>
        <p:nvSpPr>
          <p:cNvPr id="6" name="Textfeld 9">
            <a:extLst>
              <a:ext uri="{FF2B5EF4-FFF2-40B4-BE49-F238E27FC236}">
                <a16:creationId xmlns:a16="http://schemas.microsoft.com/office/drawing/2014/main" id="{3966317C-6AA7-44BD-5ED6-57603198E4F1}"/>
              </a:ext>
            </a:extLst>
          </p:cNvPr>
          <p:cNvSpPr txBox="1"/>
          <p:nvPr/>
        </p:nvSpPr>
        <p:spPr>
          <a:xfrm>
            <a:off x="1021963" y="3303879"/>
            <a:ext cx="6102484" cy="738664"/>
          </a:xfrm>
          <a:prstGeom prst="rect">
            <a:avLst/>
          </a:prstGeom>
          <a:noFill/>
        </p:spPr>
        <p:txBody>
          <a:bodyPr wrap="square">
            <a:spAutoFit/>
          </a:bodyPr>
          <a:lstStyle/>
          <a:p>
            <a:pPr algn="just"/>
            <a:r>
              <a:rPr lang="en-US" sz="1400" b="1" dirty="0">
                <a:solidFill>
                  <a:schemeClr val="tx2"/>
                </a:solidFill>
                <a:highlight>
                  <a:srgbClr val="FCB504"/>
                </a:highlight>
              </a:rPr>
              <a:t>Cable systems are not visible due </a:t>
            </a:r>
          </a:p>
          <a:p>
            <a:pPr algn="just"/>
            <a:r>
              <a:rPr lang="en-US" sz="1400" b="1" dirty="0">
                <a:solidFill>
                  <a:schemeClr val="tx2"/>
                </a:solidFill>
                <a:highlight>
                  <a:srgbClr val="FCB504"/>
                </a:highlight>
              </a:rPr>
              <a:t>to the surrounding soil and are therefore</a:t>
            </a:r>
          </a:p>
          <a:p>
            <a:pPr algn="just"/>
            <a:r>
              <a:rPr lang="en-US" sz="1400" b="1" dirty="0">
                <a:solidFill>
                  <a:schemeClr val="tx2"/>
                </a:solidFill>
                <a:highlight>
                  <a:srgbClr val="FCB504"/>
                </a:highlight>
              </a:rPr>
              <a:t> particularly protected</a:t>
            </a:r>
            <a:endParaRPr lang="de-DE" sz="1400" b="1" dirty="0">
              <a:solidFill>
                <a:schemeClr val="tx2"/>
              </a:solidFill>
              <a:highlight>
                <a:srgbClr val="FCB504"/>
              </a:highlight>
            </a:endParaRPr>
          </a:p>
        </p:txBody>
      </p:sp>
      <p:sp>
        <p:nvSpPr>
          <p:cNvPr id="8" name="Textfeld 16">
            <a:extLst>
              <a:ext uri="{FF2B5EF4-FFF2-40B4-BE49-F238E27FC236}">
                <a16:creationId xmlns:a16="http://schemas.microsoft.com/office/drawing/2014/main" id="{D98AE91C-35D3-49C1-A8EB-7372871D3425}"/>
              </a:ext>
            </a:extLst>
          </p:cNvPr>
          <p:cNvSpPr txBox="1"/>
          <p:nvPr/>
        </p:nvSpPr>
        <p:spPr>
          <a:xfrm>
            <a:off x="5703074" y="3292993"/>
            <a:ext cx="6102484" cy="523220"/>
          </a:xfrm>
          <a:prstGeom prst="rect">
            <a:avLst/>
          </a:prstGeom>
          <a:noFill/>
        </p:spPr>
        <p:txBody>
          <a:bodyPr wrap="square">
            <a:spAutoFit/>
          </a:bodyPr>
          <a:lstStyle/>
          <a:p>
            <a:pPr>
              <a:spcBef>
                <a:spcPts val="2500"/>
              </a:spcBef>
            </a:pPr>
            <a:r>
              <a:rPr lang="en-US" sz="1400" b="1" dirty="0">
                <a:highlight>
                  <a:srgbClr val="FCB504"/>
                </a:highlight>
              </a:rPr>
              <a:t>Operational limitations and risks Thermal stress and attack risks can affect the reliability and safety of cable systems.</a:t>
            </a:r>
            <a:endParaRPr lang="de-DE" sz="1400" b="1" dirty="0">
              <a:highlight>
                <a:srgbClr val="FCB504"/>
              </a:highlight>
            </a:endParaRPr>
          </a:p>
        </p:txBody>
      </p:sp>
      <p:pic>
        <p:nvPicPr>
          <p:cNvPr id="11" name="Obrázek 10">
            <a:extLst>
              <a:ext uri="{FF2B5EF4-FFF2-40B4-BE49-F238E27FC236}">
                <a16:creationId xmlns:a16="http://schemas.microsoft.com/office/drawing/2014/main" id="{D01FB17F-B586-08FC-AE18-40D76E41FCC3}"/>
              </a:ext>
            </a:extLst>
          </p:cNvPr>
          <p:cNvPicPr>
            <a:picLocks noChangeAspect="1"/>
          </p:cNvPicPr>
          <p:nvPr/>
        </p:nvPicPr>
        <p:blipFill>
          <a:blip r:embed="rId4"/>
          <a:stretch>
            <a:fillRect/>
          </a:stretch>
        </p:blipFill>
        <p:spPr>
          <a:xfrm>
            <a:off x="326541" y="2242442"/>
            <a:ext cx="695422" cy="590632"/>
          </a:xfrm>
          <a:prstGeom prst="rect">
            <a:avLst/>
          </a:prstGeom>
        </p:spPr>
      </p:pic>
      <p:pic>
        <p:nvPicPr>
          <p:cNvPr id="12" name="Obrázek 11">
            <a:extLst>
              <a:ext uri="{FF2B5EF4-FFF2-40B4-BE49-F238E27FC236}">
                <a16:creationId xmlns:a16="http://schemas.microsoft.com/office/drawing/2014/main" id="{FA8B35C2-00CE-FA66-7044-3F8EC0E94DF0}"/>
              </a:ext>
            </a:extLst>
          </p:cNvPr>
          <p:cNvPicPr>
            <a:picLocks noChangeAspect="1"/>
          </p:cNvPicPr>
          <p:nvPr/>
        </p:nvPicPr>
        <p:blipFill>
          <a:blip r:embed="rId4"/>
          <a:stretch>
            <a:fillRect/>
          </a:stretch>
        </p:blipFill>
        <p:spPr>
          <a:xfrm>
            <a:off x="326541" y="3148616"/>
            <a:ext cx="695422" cy="590632"/>
          </a:xfrm>
          <a:prstGeom prst="rect">
            <a:avLst/>
          </a:prstGeom>
        </p:spPr>
      </p:pic>
      <p:pic>
        <p:nvPicPr>
          <p:cNvPr id="13" name="Obrázek 12">
            <a:extLst>
              <a:ext uri="{FF2B5EF4-FFF2-40B4-BE49-F238E27FC236}">
                <a16:creationId xmlns:a16="http://schemas.microsoft.com/office/drawing/2014/main" id="{E4957242-9745-3022-6583-928452949C9F}"/>
              </a:ext>
            </a:extLst>
          </p:cNvPr>
          <p:cNvPicPr>
            <a:picLocks noChangeAspect="1"/>
          </p:cNvPicPr>
          <p:nvPr/>
        </p:nvPicPr>
        <p:blipFill>
          <a:blip r:embed="rId4"/>
          <a:stretch>
            <a:fillRect/>
          </a:stretch>
        </p:blipFill>
        <p:spPr>
          <a:xfrm>
            <a:off x="4952668" y="2242442"/>
            <a:ext cx="695422" cy="590632"/>
          </a:xfrm>
          <a:prstGeom prst="rect">
            <a:avLst/>
          </a:prstGeom>
        </p:spPr>
      </p:pic>
      <p:pic>
        <p:nvPicPr>
          <p:cNvPr id="14" name="Obrázek 13">
            <a:extLst>
              <a:ext uri="{FF2B5EF4-FFF2-40B4-BE49-F238E27FC236}">
                <a16:creationId xmlns:a16="http://schemas.microsoft.com/office/drawing/2014/main" id="{29E7805C-25DA-F951-9322-30D0984156CC}"/>
              </a:ext>
            </a:extLst>
          </p:cNvPr>
          <p:cNvPicPr>
            <a:picLocks noChangeAspect="1"/>
          </p:cNvPicPr>
          <p:nvPr/>
        </p:nvPicPr>
        <p:blipFill>
          <a:blip r:embed="rId4"/>
          <a:stretch>
            <a:fillRect/>
          </a:stretch>
        </p:blipFill>
        <p:spPr>
          <a:xfrm>
            <a:off x="4952668" y="3167136"/>
            <a:ext cx="695422" cy="590632"/>
          </a:xfrm>
          <a:prstGeom prst="rect">
            <a:avLst/>
          </a:prstGeom>
        </p:spPr>
      </p:pic>
      <p:pic>
        <p:nvPicPr>
          <p:cNvPr id="15" name="Obrázek 14">
            <a:extLst>
              <a:ext uri="{FF2B5EF4-FFF2-40B4-BE49-F238E27FC236}">
                <a16:creationId xmlns:a16="http://schemas.microsoft.com/office/drawing/2014/main" id="{F1587C63-902A-D8C9-AA2F-CF8E6571C039}"/>
              </a:ext>
            </a:extLst>
          </p:cNvPr>
          <p:cNvPicPr>
            <a:picLocks noChangeAspect="1"/>
          </p:cNvPicPr>
          <p:nvPr/>
        </p:nvPicPr>
        <p:blipFill>
          <a:blip r:embed="rId4"/>
          <a:stretch>
            <a:fillRect/>
          </a:stretch>
        </p:blipFill>
        <p:spPr>
          <a:xfrm>
            <a:off x="0" y="429996"/>
            <a:ext cx="1072511" cy="910899"/>
          </a:xfrm>
          <a:prstGeom prst="rect">
            <a:avLst/>
          </a:prstGeom>
        </p:spPr>
      </p:pic>
      <p:pic>
        <p:nvPicPr>
          <p:cNvPr id="16" name="Obrázek 15">
            <a:extLst>
              <a:ext uri="{FF2B5EF4-FFF2-40B4-BE49-F238E27FC236}">
                <a16:creationId xmlns:a16="http://schemas.microsoft.com/office/drawing/2014/main" id="{061D40B3-04EC-8985-E6DF-1547DFFD2C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pic>
        <p:nvPicPr>
          <p:cNvPr id="9" name="Picture 4" descr="Erdverkabelung SüdLink - Vechelde">
            <a:extLst>
              <a:ext uri="{FF2B5EF4-FFF2-40B4-BE49-F238E27FC236}">
                <a16:creationId xmlns:a16="http://schemas.microsoft.com/office/drawing/2014/main" id="{3D457F55-BB9E-2C02-7A87-8E4075C086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334" y="4157514"/>
            <a:ext cx="11161479" cy="2685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817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E319F-8981-7575-0D34-6B8BF3322A25}"/>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1623E424-06B9-FE5F-CFA2-7BAE61814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sp>
        <p:nvSpPr>
          <p:cNvPr id="5" name="TextovéPole 4">
            <a:extLst>
              <a:ext uri="{FF2B5EF4-FFF2-40B4-BE49-F238E27FC236}">
                <a16:creationId xmlns:a16="http://schemas.microsoft.com/office/drawing/2014/main" id="{017A8B6D-8C43-1F3F-4F5D-9BB862BC6CC9}"/>
              </a:ext>
            </a:extLst>
          </p:cNvPr>
          <p:cNvSpPr txBox="1"/>
          <p:nvPr/>
        </p:nvSpPr>
        <p:spPr>
          <a:xfrm>
            <a:off x="272142" y="1829061"/>
            <a:ext cx="10853058" cy="3578865"/>
          </a:xfrm>
          <a:prstGeom prst="rect">
            <a:avLst/>
          </a:prstGeom>
          <a:noFill/>
        </p:spPr>
        <p:txBody>
          <a:bodyPr wrap="square">
            <a:spAutoFit/>
          </a:bodyPr>
          <a:lstStyle/>
          <a:p>
            <a:pPr algn="just">
              <a:lnSpc>
                <a:spcPts val="2475"/>
              </a:lnSpc>
              <a:buNone/>
            </a:pPr>
            <a:r>
              <a:rPr lang="en-US" sz="1200" b="1" dirty="0">
                <a:solidFill>
                  <a:srgbClr val="333333"/>
                </a:solidFill>
                <a:highlight>
                  <a:srgbClr val="FCB504"/>
                </a:highlight>
                <a:latin typeface="Source Sans Pro" panose="020B0503030403020204" pitchFamily="34" charset="0"/>
              </a:rPr>
              <a:t>Direct current has above all the advantage that transmission losses in overhead lines are 30% to 50% lower than with alternating current</a:t>
            </a:r>
            <a:r>
              <a:rPr lang="en-US" sz="1200" b="1" dirty="0">
                <a:solidFill>
                  <a:srgbClr val="333333"/>
                </a:solidFill>
                <a:latin typeface="Source Sans Pro" panose="020B0503030403020204" pitchFamily="34" charset="0"/>
              </a:rPr>
              <a:t>. In addition, with the same route width, a connection with high-voltage direct current (HVDC) transmission can transmit two to three times more power. "Existing routes could thus be quickly converted into </a:t>
            </a:r>
            <a:r>
              <a:rPr lang="en-US" sz="1200" b="1" dirty="0">
                <a:solidFill>
                  <a:srgbClr val="333333"/>
                </a:solidFill>
                <a:highlight>
                  <a:srgbClr val="FCB504"/>
                </a:highlight>
                <a:latin typeface="Source Sans Pro" panose="020B0503030403020204" pitchFamily="34" charset="0"/>
              </a:rPr>
              <a:t>high-capacity power highways</a:t>
            </a:r>
            <a:r>
              <a:rPr lang="en-US" sz="1200" b="1" dirty="0">
                <a:solidFill>
                  <a:srgbClr val="333333"/>
                </a:solidFill>
                <a:latin typeface="Source Sans Pro" panose="020B0503030403020204" pitchFamily="34" charset="0"/>
              </a:rPr>
              <a:t>, which allows for faster implementation of grid expansion," says Dietmar </a:t>
            </a:r>
            <a:r>
              <a:rPr lang="en-US" sz="1200" b="1" dirty="0" err="1">
                <a:solidFill>
                  <a:srgbClr val="333333"/>
                </a:solidFill>
                <a:latin typeface="Source Sans Pro" panose="020B0503030403020204" pitchFamily="34" charset="0"/>
              </a:rPr>
              <a:t>Retzmann</a:t>
            </a:r>
            <a:r>
              <a:rPr lang="en-US" sz="1200" b="1" dirty="0">
                <a:solidFill>
                  <a:srgbClr val="333333"/>
                </a:solidFill>
                <a:latin typeface="Source Sans Pro" panose="020B0503030403020204" pitchFamily="34" charset="0"/>
              </a:rPr>
              <a:t>, HVDC expert at Siemens.</a:t>
            </a:r>
            <a:endParaRPr lang="de-DE" sz="1200" b="1" i="0" dirty="0">
              <a:solidFill>
                <a:srgbClr val="333333"/>
              </a:solidFill>
              <a:effectLst/>
              <a:latin typeface="Source Sans Pro" panose="020B0503030403020204" pitchFamily="34" charset="0"/>
            </a:endParaRPr>
          </a:p>
          <a:p>
            <a:pPr algn="just">
              <a:lnSpc>
                <a:spcPts val="2475"/>
              </a:lnSpc>
              <a:buNone/>
            </a:pPr>
            <a:endParaRPr lang="de-DE" sz="1200" b="1" i="0" dirty="0">
              <a:solidFill>
                <a:srgbClr val="333333"/>
              </a:solidFill>
              <a:effectLst/>
              <a:latin typeface="Source Sans Pro" panose="020B0503030403020204" pitchFamily="34" charset="0"/>
            </a:endParaRPr>
          </a:p>
          <a:p>
            <a:pPr algn="just">
              <a:lnSpc>
                <a:spcPts val="2475"/>
              </a:lnSpc>
              <a:buNone/>
            </a:pPr>
            <a:r>
              <a:rPr lang="en-US" sz="1200" b="1" dirty="0">
                <a:solidFill>
                  <a:srgbClr val="333333"/>
                </a:solidFill>
                <a:highlight>
                  <a:srgbClr val="FCB504"/>
                </a:highlight>
                <a:latin typeface="Source Sans Pro" panose="020B0503030403020204" pitchFamily="34" charset="0"/>
              </a:rPr>
              <a:t>Additional costs are only offset again from a distance of 600 kilometers HVDC </a:t>
            </a:r>
            <a:r>
              <a:rPr lang="en-US" sz="1200" b="1" dirty="0">
                <a:solidFill>
                  <a:srgbClr val="333333"/>
                </a:solidFill>
                <a:latin typeface="Source Sans Pro" panose="020B0503030403020204" pitchFamily="34" charset="0"/>
              </a:rPr>
              <a:t>has a catch: Because power plants generate alternating current, the electricity must be converted for transport through expensive converters from alternating current (AC) to direct current (DC) and back to alternating current at the end.</a:t>
            </a:r>
          </a:p>
          <a:p>
            <a:pPr algn="just">
              <a:lnSpc>
                <a:spcPts val="2475"/>
              </a:lnSpc>
              <a:buNone/>
            </a:pPr>
            <a:endParaRPr lang="en-US" sz="1200" b="1" dirty="0">
              <a:solidFill>
                <a:srgbClr val="333333"/>
              </a:solidFill>
              <a:latin typeface="Source Sans Pro" panose="020B0503030403020204" pitchFamily="34" charset="0"/>
            </a:endParaRPr>
          </a:p>
          <a:p>
            <a:pPr algn="just">
              <a:lnSpc>
                <a:spcPts val="2475"/>
              </a:lnSpc>
              <a:buNone/>
            </a:pPr>
            <a:r>
              <a:rPr lang="en-US" sz="1200" b="1" dirty="0">
                <a:solidFill>
                  <a:srgbClr val="333333"/>
                </a:solidFill>
                <a:latin typeface="Source Sans Pro" panose="020B0503030403020204" pitchFamily="34" charset="0"/>
              </a:rPr>
              <a:t>The additional costs of 200 to 300 million euros for the converter stations, according to experts, are only offset by lower transmission costs from a distance of about 600 kilometers. </a:t>
            </a:r>
            <a:r>
              <a:rPr lang="en-US" sz="1200" b="1" dirty="0">
                <a:solidFill>
                  <a:srgbClr val="333333"/>
                </a:solidFill>
                <a:highlight>
                  <a:srgbClr val="FCB504"/>
                </a:highlight>
                <a:latin typeface="Source Sans Pro" panose="020B0503030403020204" pitchFamily="34" charset="0"/>
              </a:rPr>
              <a:t>At the same time, converter stations act as a firewall, as they block the cascading spread of disturbances in the power grid and can prevent a widespread propagation of blackouts.</a:t>
            </a:r>
            <a:endParaRPr lang="de-DE" sz="1200" b="1" i="0" dirty="0">
              <a:solidFill>
                <a:srgbClr val="333333"/>
              </a:solidFill>
              <a:effectLst/>
              <a:highlight>
                <a:srgbClr val="FCB504"/>
              </a:highlight>
              <a:latin typeface="Source Sans Pro" panose="020B0503030403020204" pitchFamily="34" charset="0"/>
            </a:endParaRPr>
          </a:p>
        </p:txBody>
      </p:sp>
      <p:pic>
        <p:nvPicPr>
          <p:cNvPr id="10" name="Obrázek 9">
            <a:extLst>
              <a:ext uri="{FF2B5EF4-FFF2-40B4-BE49-F238E27FC236}">
                <a16:creationId xmlns:a16="http://schemas.microsoft.com/office/drawing/2014/main" id="{0C24EFFC-77BA-728B-06C3-783CADCBD1A7}"/>
              </a:ext>
            </a:extLst>
          </p:cNvPr>
          <p:cNvPicPr>
            <a:picLocks noChangeAspect="1"/>
          </p:cNvPicPr>
          <p:nvPr/>
        </p:nvPicPr>
        <p:blipFill>
          <a:blip r:embed="rId3"/>
          <a:stretch>
            <a:fillRect/>
          </a:stretch>
        </p:blipFill>
        <p:spPr>
          <a:xfrm>
            <a:off x="37762" y="442017"/>
            <a:ext cx="1139174" cy="967517"/>
          </a:xfrm>
          <a:prstGeom prst="rect">
            <a:avLst/>
          </a:prstGeom>
        </p:spPr>
      </p:pic>
      <p:sp>
        <p:nvSpPr>
          <p:cNvPr id="11" name="Titre 5">
            <a:extLst>
              <a:ext uri="{FF2B5EF4-FFF2-40B4-BE49-F238E27FC236}">
                <a16:creationId xmlns:a16="http://schemas.microsoft.com/office/drawing/2014/main" id="{8EF7A992-BB20-55CD-5B9A-BE49594635FB}"/>
              </a:ext>
            </a:extLst>
          </p:cNvPr>
          <p:cNvSpPr>
            <a:spLocks noGrp="1"/>
          </p:cNvSpPr>
          <p:nvPr>
            <p:ph type="title"/>
          </p:nvPr>
        </p:nvSpPr>
        <p:spPr>
          <a:xfrm>
            <a:off x="1302948" y="830964"/>
            <a:ext cx="5204367" cy="563387"/>
          </a:xfrm>
        </p:spPr>
        <p:txBody>
          <a:bodyPr>
            <a:normAutofit/>
          </a:bodyPr>
          <a:lstStyle/>
          <a:p>
            <a:r>
              <a:rPr lang="en-US" sz="2800" b="1" dirty="0"/>
              <a:t>HVDC Routes</a:t>
            </a:r>
            <a:endParaRPr lang="en-US" sz="2800" b="1" noProof="0" dirty="0"/>
          </a:p>
        </p:txBody>
      </p:sp>
      <p:pic>
        <p:nvPicPr>
          <p:cNvPr id="2" name="Obrázek 1">
            <a:extLst>
              <a:ext uri="{FF2B5EF4-FFF2-40B4-BE49-F238E27FC236}">
                <a16:creationId xmlns:a16="http://schemas.microsoft.com/office/drawing/2014/main" id="{58A01F1C-F82D-F669-5AE6-D3AB6CD902FC}"/>
              </a:ext>
            </a:extLst>
          </p:cNvPr>
          <p:cNvPicPr>
            <a:picLocks noChangeAspect="1"/>
          </p:cNvPicPr>
          <p:nvPr/>
        </p:nvPicPr>
        <p:blipFill>
          <a:blip r:embed="rId4"/>
          <a:stretch>
            <a:fillRect/>
          </a:stretch>
        </p:blipFill>
        <p:spPr>
          <a:xfrm>
            <a:off x="11419115" y="0"/>
            <a:ext cx="772886" cy="6887864"/>
          </a:xfrm>
          <a:prstGeom prst="rect">
            <a:avLst/>
          </a:prstGeom>
        </p:spPr>
      </p:pic>
    </p:spTree>
    <p:extLst>
      <p:ext uri="{BB962C8B-B14F-4D97-AF65-F5344CB8AC3E}">
        <p14:creationId xmlns:p14="http://schemas.microsoft.com/office/powerpoint/2010/main" val="3019763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11E5A-F920-5662-88E7-7801523206F4}"/>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09E52E4C-D2B5-FBAD-3A1C-10D5AFA7BBC5}"/>
              </a:ext>
            </a:extLst>
          </p:cNvPr>
          <p:cNvPicPr>
            <a:picLocks noChangeAspect="1"/>
          </p:cNvPicPr>
          <p:nvPr/>
        </p:nvPicPr>
        <p:blipFill>
          <a:blip r:embed="rId2"/>
          <a:stretch>
            <a:fillRect/>
          </a:stretch>
        </p:blipFill>
        <p:spPr>
          <a:xfrm>
            <a:off x="11419115" y="0"/>
            <a:ext cx="772886" cy="6887864"/>
          </a:xfrm>
          <a:prstGeom prst="rect">
            <a:avLst/>
          </a:prstGeom>
        </p:spPr>
      </p:pic>
      <p:pic>
        <p:nvPicPr>
          <p:cNvPr id="3" name="Obrázek 2">
            <a:extLst>
              <a:ext uri="{FF2B5EF4-FFF2-40B4-BE49-F238E27FC236}">
                <a16:creationId xmlns:a16="http://schemas.microsoft.com/office/drawing/2014/main" id="{3B31A32F-4B43-BAE4-AEBE-E8E65D6E08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pic>
        <p:nvPicPr>
          <p:cNvPr id="4" name="Picture 2" descr="Pro-Erdkabel-Neuss">
            <a:extLst>
              <a:ext uri="{FF2B5EF4-FFF2-40B4-BE49-F238E27FC236}">
                <a16:creationId xmlns:a16="http://schemas.microsoft.com/office/drawing/2014/main" id="{8C8B9555-234A-98B3-3E9C-5ABF980297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6443" y="2094272"/>
            <a:ext cx="4112672" cy="2909716"/>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a:extLst>
              <a:ext uri="{FF2B5EF4-FFF2-40B4-BE49-F238E27FC236}">
                <a16:creationId xmlns:a16="http://schemas.microsoft.com/office/drawing/2014/main" id="{6231560A-B618-EA4C-F38B-F7AFA6C3F97F}"/>
              </a:ext>
            </a:extLst>
          </p:cNvPr>
          <p:cNvPicPr>
            <a:picLocks noChangeAspect="1"/>
          </p:cNvPicPr>
          <p:nvPr/>
        </p:nvPicPr>
        <p:blipFill>
          <a:blip r:embed="rId5"/>
          <a:stretch>
            <a:fillRect/>
          </a:stretch>
        </p:blipFill>
        <p:spPr>
          <a:xfrm>
            <a:off x="37762" y="442017"/>
            <a:ext cx="1139174" cy="967517"/>
          </a:xfrm>
          <a:prstGeom prst="rect">
            <a:avLst/>
          </a:prstGeom>
        </p:spPr>
      </p:pic>
      <p:sp>
        <p:nvSpPr>
          <p:cNvPr id="9" name="TextovéPole 8">
            <a:extLst>
              <a:ext uri="{FF2B5EF4-FFF2-40B4-BE49-F238E27FC236}">
                <a16:creationId xmlns:a16="http://schemas.microsoft.com/office/drawing/2014/main" id="{4D0DD182-C93A-9204-03C5-AB12F0EF5465}"/>
              </a:ext>
            </a:extLst>
          </p:cNvPr>
          <p:cNvSpPr txBox="1"/>
          <p:nvPr/>
        </p:nvSpPr>
        <p:spPr>
          <a:xfrm>
            <a:off x="1062959" y="1080474"/>
            <a:ext cx="8877454" cy="646331"/>
          </a:xfrm>
          <a:prstGeom prst="rect">
            <a:avLst/>
          </a:prstGeom>
          <a:noFill/>
        </p:spPr>
        <p:txBody>
          <a:bodyPr wrap="square">
            <a:spAutoFit/>
          </a:bodyPr>
          <a:lstStyle/>
          <a:p>
            <a:r>
              <a:rPr lang="cs-CZ" sz="1200" b="1" dirty="0">
                <a:highlight>
                  <a:srgbClr val="FC9E04"/>
                </a:highlight>
              </a:rPr>
              <a:t>Underground </a:t>
            </a:r>
            <a:r>
              <a:rPr lang="cs-CZ" sz="1200" b="1" dirty="0" err="1">
                <a:highlight>
                  <a:srgbClr val="FC9E04"/>
                </a:highlight>
              </a:rPr>
              <a:t>cables</a:t>
            </a:r>
            <a:r>
              <a:rPr lang="cs-CZ" sz="1200" b="1" dirty="0">
                <a:highlight>
                  <a:srgbClr val="FC9E04"/>
                </a:highlight>
              </a:rPr>
              <a:t> + </a:t>
            </a:r>
            <a:r>
              <a:rPr lang="cs-CZ" sz="1200" b="1" dirty="0" err="1">
                <a:highlight>
                  <a:srgbClr val="FC9E04"/>
                </a:highlight>
              </a:rPr>
              <a:t>energy</a:t>
            </a:r>
            <a:r>
              <a:rPr lang="cs-CZ" sz="1200" b="1" dirty="0">
                <a:highlight>
                  <a:srgbClr val="FC9E04"/>
                </a:highlight>
              </a:rPr>
              <a:t> </a:t>
            </a:r>
            <a:r>
              <a:rPr lang="cs-CZ" sz="1200" b="1" dirty="0" err="1">
                <a:highlight>
                  <a:srgbClr val="FC9E04"/>
                </a:highlight>
              </a:rPr>
              <a:t>storage</a:t>
            </a:r>
            <a:r>
              <a:rPr lang="cs-CZ" sz="1200" b="1" dirty="0">
                <a:highlight>
                  <a:srgbClr val="FC9E04"/>
                </a:highlight>
              </a:rPr>
              <a:t> = </a:t>
            </a:r>
            <a:r>
              <a:rPr lang="cs-CZ" sz="1200" b="1" dirty="0" err="1">
                <a:highlight>
                  <a:srgbClr val="FC9E04"/>
                </a:highlight>
              </a:rPr>
              <a:t>the</a:t>
            </a:r>
            <a:r>
              <a:rPr lang="cs-CZ" sz="1200" b="1" dirty="0">
                <a:highlight>
                  <a:srgbClr val="FC9E04"/>
                </a:highlight>
              </a:rPr>
              <a:t> </a:t>
            </a:r>
            <a:r>
              <a:rPr lang="cs-CZ" sz="1200" b="1" dirty="0" err="1">
                <a:highlight>
                  <a:srgbClr val="FC9E04"/>
                </a:highlight>
              </a:rPr>
              <a:t>backbone</a:t>
            </a:r>
            <a:r>
              <a:rPr lang="cs-CZ" sz="1200" b="1" dirty="0">
                <a:highlight>
                  <a:srgbClr val="FC9E04"/>
                </a:highlight>
              </a:rPr>
              <a:t> </a:t>
            </a:r>
            <a:r>
              <a:rPr lang="cs-CZ" sz="1200" b="1" dirty="0" err="1">
                <a:highlight>
                  <a:srgbClr val="FC9E04"/>
                </a:highlight>
              </a:rPr>
              <a:t>for</a:t>
            </a:r>
            <a:r>
              <a:rPr lang="cs-CZ" sz="1200" b="1" dirty="0">
                <a:highlight>
                  <a:srgbClr val="FC9E04"/>
                </a:highlight>
              </a:rPr>
              <a:t> </a:t>
            </a:r>
            <a:r>
              <a:rPr lang="cs-CZ" sz="1200" b="1" dirty="0" err="1">
                <a:highlight>
                  <a:srgbClr val="FC9E04"/>
                </a:highlight>
              </a:rPr>
              <a:t>grid</a:t>
            </a:r>
            <a:r>
              <a:rPr lang="cs-CZ" sz="1200" b="1" dirty="0">
                <a:highlight>
                  <a:srgbClr val="FC9E04"/>
                </a:highlight>
              </a:rPr>
              <a:t> stability</a:t>
            </a:r>
            <a:r>
              <a:rPr lang="cs-CZ" sz="1200" b="1" dirty="0"/>
              <a:t> </a:t>
            </a:r>
            <a:endParaRPr lang="de-DE" sz="1200" b="1" dirty="0"/>
          </a:p>
          <a:p>
            <a:endParaRPr lang="de-DE" sz="1200" b="1" dirty="0"/>
          </a:p>
          <a:p>
            <a:r>
              <a:rPr lang="cs-CZ" sz="1200" b="1" dirty="0" err="1"/>
              <a:t>The</a:t>
            </a:r>
            <a:r>
              <a:rPr lang="cs-CZ" sz="1200" b="1" dirty="0"/>
              <a:t> </a:t>
            </a:r>
            <a:r>
              <a:rPr lang="cs-CZ" sz="1200" b="1" dirty="0" err="1"/>
              <a:t>two</a:t>
            </a:r>
            <a:r>
              <a:rPr lang="cs-CZ" sz="1200" b="1" dirty="0"/>
              <a:t> </a:t>
            </a:r>
            <a:r>
              <a:rPr lang="cs-CZ" sz="1200" b="1" dirty="0" err="1"/>
              <a:t>technologies</a:t>
            </a:r>
            <a:r>
              <a:rPr lang="cs-CZ" sz="1200" b="1" dirty="0"/>
              <a:t> play </a:t>
            </a:r>
            <a:r>
              <a:rPr lang="cs-CZ" sz="1200" b="1" dirty="0" err="1"/>
              <a:t>different</a:t>
            </a:r>
            <a:r>
              <a:rPr lang="cs-CZ" sz="1200" b="1" dirty="0"/>
              <a:t> </a:t>
            </a:r>
            <a:r>
              <a:rPr lang="cs-CZ" sz="1200" b="1" dirty="0" err="1"/>
              <a:t>roles</a:t>
            </a:r>
            <a:r>
              <a:rPr lang="cs-CZ" sz="1200" b="1" dirty="0"/>
              <a:t>, but </a:t>
            </a:r>
            <a:r>
              <a:rPr lang="cs-CZ" sz="1200" b="1" dirty="0" err="1"/>
              <a:t>only</a:t>
            </a:r>
            <a:r>
              <a:rPr lang="cs-CZ" sz="1200" b="1" dirty="0"/>
              <a:t> </a:t>
            </a:r>
            <a:r>
              <a:rPr lang="cs-CZ" sz="1200" b="1" dirty="0" err="1"/>
              <a:t>together</a:t>
            </a:r>
            <a:r>
              <a:rPr lang="cs-CZ" sz="1200" b="1" dirty="0"/>
              <a:t> do </a:t>
            </a:r>
            <a:r>
              <a:rPr lang="cs-CZ" sz="1200" b="1" dirty="0" err="1"/>
              <a:t>they</a:t>
            </a:r>
            <a:r>
              <a:rPr lang="cs-CZ" sz="1200" b="1" dirty="0"/>
              <a:t> make </a:t>
            </a:r>
            <a:r>
              <a:rPr lang="cs-CZ" sz="1200" b="1" dirty="0" err="1"/>
              <a:t>the</a:t>
            </a:r>
            <a:r>
              <a:rPr lang="cs-CZ" sz="1200" b="1" dirty="0"/>
              <a:t> </a:t>
            </a:r>
            <a:r>
              <a:rPr lang="cs-CZ" sz="1200" b="1" dirty="0" err="1"/>
              <a:t>grid</a:t>
            </a:r>
            <a:r>
              <a:rPr lang="cs-CZ" sz="1200" b="1" dirty="0"/>
              <a:t> '</a:t>
            </a:r>
            <a:r>
              <a:rPr lang="cs-CZ" sz="1200" b="1" dirty="0" err="1"/>
              <a:t>war</a:t>
            </a:r>
            <a:r>
              <a:rPr lang="cs-CZ" sz="1200" b="1" dirty="0"/>
              <a:t>- and </a:t>
            </a:r>
            <a:r>
              <a:rPr lang="cs-CZ" sz="1200" b="1" dirty="0" err="1"/>
              <a:t>crisis-proof</a:t>
            </a:r>
            <a:r>
              <a:rPr lang="cs-CZ" sz="1200" b="1" dirty="0"/>
              <a:t>'</a:t>
            </a:r>
          </a:p>
        </p:txBody>
      </p:sp>
      <p:sp>
        <p:nvSpPr>
          <p:cNvPr id="11" name="TextovéPole 10">
            <a:extLst>
              <a:ext uri="{FF2B5EF4-FFF2-40B4-BE49-F238E27FC236}">
                <a16:creationId xmlns:a16="http://schemas.microsoft.com/office/drawing/2014/main" id="{2843E1BF-DB36-7BBC-AED0-FC5087A9DC40}"/>
              </a:ext>
            </a:extLst>
          </p:cNvPr>
          <p:cNvSpPr txBox="1"/>
          <p:nvPr/>
        </p:nvSpPr>
        <p:spPr>
          <a:xfrm>
            <a:off x="1062959" y="1909309"/>
            <a:ext cx="6096000" cy="646331"/>
          </a:xfrm>
          <a:prstGeom prst="rect">
            <a:avLst/>
          </a:prstGeom>
          <a:noFill/>
        </p:spPr>
        <p:txBody>
          <a:bodyPr wrap="square">
            <a:spAutoFit/>
          </a:bodyPr>
          <a:lstStyle/>
          <a:p>
            <a:r>
              <a:rPr lang="cs-CZ" sz="1200" b="1" dirty="0" err="1">
                <a:highlight>
                  <a:srgbClr val="FC9E04"/>
                </a:highlight>
              </a:rPr>
              <a:t>Here's</a:t>
            </a:r>
            <a:r>
              <a:rPr lang="cs-CZ" sz="1200" b="1" dirty="0">
                <a:highlight>
                  <a:srgbClr val="FC9E04"/>
                </a:highlight>
              </a:rPr>
              <a:t> </a:t>
            </a:r>
            <a:r>
              <a:rPr lang="cs-CZ" sz="1200" b="1" dirty="0" err="1">
                <a:highlight>
                  <a:srgbClr val="FC9E04"/>
                </a:highlight>
              </a:rPr>
              <a:t>how</a:t>
            </a:r>
            <a:r>
              <a:rPr lang="cs-CZ" sz="1200" b="1" dirty="0">
                <a:highlight>
                  <a:srgbClr val="FC9E04"/>
                </a:highlight>
              </a:rPr>
              <a:t> </a:t>
            </a:r>
            <a:r>
              <a:rPr lang="cs-CZ" sz="1200" b="1" dirty="0" err="1">
                <a:highlight>
                  <a:srgbClr val="FC9E04"/>
                </a:highlight>
              </a:rPr>
              <a:t>they</a:t>
            </a:r>
            <a:r>
              <a:rPr lang="cs-CZ" sz="1200" b="1" dirty="0">
                <a:highlight>
                  <a:srgbClr val="FC9E04"/>
                </a:highlight>
              </a:rPr>
              <a:t> </a:t>
            </a:r>
            <a:r>
              <a:rPr lang="cs-CZ" sz="1200" b="1" dirty="0" err="1">
                <a:highlight>
                  <a:srgbClr val="FC9E04"/>
                </a:highlight>
              </a:rPr>
              <a:t>interlock</a:t>
            </a:r>
            <a:r>
              <a:rPr lang="cs-CZ" sz="1200" b="1" dirty="0">
                <a:highlight>
                  <a:srgbClr val="FC9E04"/>
                </a:highlight>
              </a:rPr>
              <a:t>:</a:t>
            </a:r>
            <a:endParaRPr lang="de-DE" sz="1200" b="1" dirty="0">
              <a:highlight>
                <a:srgbClr val="FC9E04"/>
              </a:highlight>
            </a:endParaRPr>
          </a:p>
          <a:p>
            <a:endParaRPr lang="de-DE" sz="1200" b="1" dirty="0"/>
          </a:p>
          <a:p>
            <a:r>
              <a:rPr lang="cs-CZ" sz="1200" b="1" dirty="0">
                <a:highlight>
                  <a:srgbClr val="FC9E04"/>
                </a:highlight>
              </a:rPr>
              <a:t>1. Underground </a:t>
            </a:r>
            <a:r>
              <a:rPr lang="cs-CZ" sz="1200" b="1" dirty="0" err="1">
                <a:highlight>
                  <a:srgbClr val="FC9E04"/>
                </a:highlight>
              </a:rPr>
              <a:t>cables</a:t>
            </a:r>
            <a:r>
              <a:rPr lang="cs-CZ" sz="1200" b="1" dirty="0">
                <a:highlight>
                  <a:srgbClr val="FC9E04"/>
                </a:highlight>
              </a:rPr>
              <a:t> = </a:t>
            </a:r>
            <a:r>
              <a:rPr lang="cs-CZ" sz="1200" b="1" dirty="0" err="1">
                <a:highlight>
                  <a:srgbClr val="FC9E04"/>
                </a:highlight>
              </a:rPr>
              <a:t>the</a:t>
            </a:r>
            <a:r>
              <a:rPr lang="cs-CZ" sz="1200" b="1" dirty="0">
                <a:highlight>
                  <a:srgbClr val="FC9E04"/>
                </a:highlight>
              </a:rPr>
              <a:t> "</a:t>
            </a:r>
            <a:r>
              <a:rPr lang="cs-CZ" sz="1200" b="1" dirty="0" err="1">
                <a:highlight>
                  <a:srgbClr val="FC9E04"/>
                </a:highlight>
              </a:rPr>
              <a:t>highway</a:t>
            </a:r>
            <a:r>
              <a:rPr lang="cs-CZ" sz="1200" b="1" dirty="0">
                <a:highlight>
                  <a:srgbClr val="FC9E04"/>
                </a:highlight>
              </a:rPr>
              <a:t>" </a:t>
            </a:r>
            <a:r>
              <a:rPr lang="cs-CZ" sz="1200" b="1" dirty="0" err="1">
                <a:highlight>
                  <a:srgbClr val="FC9E04"/>
                </a:highlight>
              </a:rPr>
              <a:t>for</a:t>
            </a:r>
            <a:r>
              <a:rPr lang="cs-CZ" sz="1200" b="1" dirty="0">
                <a:highlight>
                  <a:srgbClr val="FC9E04"/>
                </a:highlight>
              </a:rPr>
              <a:t> stability</a:t>
            </a:r>
          </a:p>
        </p:txBody>
      </p:sp>
      <p:sp>
        <p:nvSpPr>
          <p:cNvPr id="13" name="TextovéPole 12">
            <a:extLst>
              <a:ext uri="{FF2B5EF4-FFF2-40B4-BE49-F238E27FC236}">
                <a16:creationId xmlns:a16="http://schemas.microsoft.com/office/drawing/2014/main" id="{27EE8348-96D3-2A6E-321B-97DB20D24586}"/>
              </a:ext>
            </a:extLst>
          </p:cNvPr>
          <p:cNvSpPr txBox="1"/>
          <p:nvPr/>
        </p:nvSpPr>
        <p:spPr>
          <a:xfrm>
            <a:off x="1062959" y="2638206"/>
            <a:ext cx="6096000" cy="2492990"/>
          </a:xfrm>
          <a:prstGeom prst="rect">
            <a:avLst/>
          </a:prstGeom>
          <a:noFill/>
        </p:spPr>
        <p:txBody>
          <a:bodyPr wrap="square">
            <a:spAutoFit/>
          </a:bodyPr>
          <a:lstStyle/>
          <a:p>
            <a:r>
              <a:rPr lang="cs-CZ" sz="1200" b="1" dirty="0" err="1"/>
              <a:t>What</a:t>
            </a:r>
            <a:r>
              <a:rPr lang="cs-CZ" sz="1200" b="1" dirty="0"/>
              <a:t> </a:t>
            </a:r>
            <a:r>
              <a:rPr lang="cs-CZ" sz="1200" b="1" dirty="0" err="1"/>
              <a:t>it</a:t>
            </a:r>
            <a:r>
              <a:rPr lang="cs-CZ" sz="1200" b="1" dirty="0"/>
              <a:t> </a:t>
            </a:r>
            <a:r>
              <a:rPr lang="cs-CZ" sz="1200" b="1" dirty="0" err="1"/>
              <a:t>can</a:t>
            </a:r>
            <a:r>
              <a:rPr lang="cs-CZ" sz="1200" b="1" dirty="0"/>
              <a:t> do:</a:t>
            </a:r>
            <a:endParaRPr lang="de-DE" sz="1200" b="1" dirty="0"/>
          </a:p>
          <a:p>
            <a:endParaRPr lang="de-DE" sz="1200" b="1" dirty="0"/>
          </a:p>
          <a:p>
            <a:pPr marL="171450" indent="-171450">
              <a:buFontTx/>
              <a:buChar char="-"/>
            </a:pPr>
            <a:r>
              <a:rPr lang="cs-CZ" sz="1200" b="1" dirty="0" err="1"/>
              <a:t>Inertia</a:t>
            </a:r>
            <a:r>
              <a:rPr lang="cs-CZ" sz="1200" b="1" dirty="0"/>
              <a:t>: Long DC </a:t>
            </a:r>
            <a:r>
              <a:rPr lang="cs-CZ" sz="1200" b="1" dirty="0" err="1"/>
              <a:t>ground</a:t>
            </a:r>
            <a:r>
              <a:rPr lang="cs-CZ" sz="1200" b="1" dirty="0"/>
              <a:t> </a:t>
            </a:r>
            <a:r>
              <a:rPr lang="cs-CZ" sz="1200" b="1" dirty="0" err="1"/>
              <a:t>cables</a:t>
            </a:r>
            <a:r>
              <a:rPr lang="cs-CZ" sz="1200" b="1" dirty="0"/>
              <a:t> </a:t>
            </a:r>
            <a:r>
              <a:rPr lang="cs-CZ" sz="1200" b="1" dirty="0" err="1"/>
              <a:t>act</a:t>
            </a:r>
            <a:r>
              <a:rPr lang="cs-CZ" sz="1200" b="1" dirty="0"/>
              <a:t> </a:t>
            </a:r>
            <a:r>
              <a:rPr lang="cs-CZ" sz="1200" b="1" dirty="0" err="1"/>
              <a:t>like</a:t>
            </a:r>
            <a:r>
              <a:rPr lang="cs-CZ" sz="1200" b="1" dirty="0"/>
              <a:t> a </a:t>
            </a:r>
            <a:r>
              <a:rPr lang="cs-CZ" sz="1200" b="1" dirty="0" err="1"/>
              <a:t>huge</a:t>
            </a:r>
            <a:r>
              <a:rPr lang="cs-CZ" sz="1200" b="1" dirty="0"/>
              <a:t> </a:t>
            </a:r>
            <a:r>
              <a:rPr lang="cs-CZ" sz="1200" b="1" dirty="0" err="1"/>
              <a:t>capacitor</a:t>
            </a:r>
            <a:r>
              <a:rPr lang="cs-CZ" sz="1200" b="1" dirty="0"/>
              <a:t>. They </a:t>
            </a:r>
            <a:r>
              <a:rPr lang="cs-CZ" sz="1200" b="1" dirty="0" err="1"/>
              <a:t>smooth</a:t>
            </a:r>
            <a:r>
              <a:rPr lang="cs-CZ" sz="1200" b="1" dirty="0"/>
              <a:t> out </a:t>
            </a:r>
            <a:r>
              <a:rPr lang="cs-CZ" sz="1200" b="1" dirty="0" err="1"/>
              <a:t>voltage</a:t>
            </a:r>
            <a:r>
              <a:rPr lang="cs-CZ" sz="1200" b="1" dirty="0"/>
              <a:t> </a:t>
            </a:r>
            <a:r>
              <a:rPr lang="cs-CZ" sz="1200" b="1" dirty="0" err="1"/>
              <a:t>fluctuations</a:t>
            </a:r>
            <a:r>
              <a:rPr lang="cs-CZ" sz="1200" b="1" dirty="0"/>
              <a:t>.</a:t>
            </a:r>
            <a:endParaRPr lang="de-DE" sz="1200" b="1" dirty="0"/>
          </a:p>
          <a:p>
            <a:pPr marL="171450" indent="-171450">
              <a:buFontTx/>
              <a:buChar char="-"/>
            </a:pPr>
            <a:r>
              <a:rPr lang="cs-CZ" sz="1200" b="1" dirty="0" err="1"/>
              <a:t>Decouple</a:t>
            </a:r>
            <a:r>
              <a:rPr lang="cs-CZ" sz="1200" b="1" dirty="0"/>
              <a:t> </a:t>
            </a:r>
            <a:r>
              <a:rPr lang="cs-CZ" sz="1200" b="1" dirty="0" err="1"/>
              <a:t>regions</a:t>
            </a:r>
            <a:r>
              <a:rPr lang="cs-CZ" sz="1200" b="1" dirty="0"/>
              <a:t>: </a:t>
            </a:r>
            <a:r>
              <a:rPr lang="cs-CZ" sz="1200" b="1" dirty="0" err="1"/>
              <a:t>With</a:t>
            </a:r>
            <a:r>
              <a:rPr lang="cs-CZ" sz="1200" b="1" dirty="0"/>
              <a:t> HVDC </a:t>
            </a:r>
            <a:r>
              <a:rPr lang="cs-CZ" sz="1200" b="1" dirty="0" err="1"/>
              <a:t>you</a:t>
            </a:r>
            <a:r>
              <a:rPr lang="cs-CZ" sz="1200" b="1" dirty="0"/>
              <a:t> </a:t>
            </a:r>
            <a:r>
              <a:rPr lang="cs-CZ" sz="1200" b="1" dirty="0" err="1"/>
              <a:t>can</a:t>
            </a:r>
            <a:r>
              <a:rPr lang="cs-CZ" sz="1200" b="1" dirty="0"/>
              <a:t> </a:t>
            </a:r>
            <a:r>
              <a:rPr lang="cs-CZ" sz="1200" b="1" dirty="0" err="1"/>
              <a:t>connect</a:t>
            </a:r>
            <a:r>
              <a:rPr lang="cs-CZ" sz="1200" b="1" dirty="0"/>
              <a:t> UA, PL, DE, FR </a:t>
            </a:r>
            <a:r>
              <a:rPr lang="cs-CZ" sz="1200" b="1" dirty="0" err="1"/>
              <a:t>asynchronously</a:t>
            </a:r>
            <a:r>
              <a:rPr lang="cs-CZ" sz="1200" b="1" dirty="0"/>
              <a:t>. </a:t>
            </a:r>
            <a:r>
              <a:rPr lang="cs-CZ" sz="1200" b="1" dirty="0" err="1"/>
              <a:t>If</a:t>
            </a:r>
            <a:r>
              <a:rPr lang="cs-CZ" sz="1200" b="1" dirty="0"/>
              <a:t> </a:t>
            </a:r>
            <a:r>
              <a:rPr lang="cs-CZ" sz="1200" b="1" dirty="0" err="1"/>
              <a:t>the</a:t>
            </a:r>
            <a:r>
              <a:rPr lang="cs-CZ" sz="1200" b="1" dirty="0"/>
              <a:t> </a:t>
            </a:r>
            <a:r>
              <a:rPr lang="cs-CZ" sz="1200" b="1" dirty="0" err="1"/>
              <a:t>grid</a:t>
            </a:r>
            <a:r>
              <a:rPr lang="cs-CZ" sz="1200" b="1" dirty="0"/>
              <a:t> </a:t>
            </a:r>
            <a:r>
              <a:rPr lang="cs-CZ" sz="1200" b="1" dirty="0" err="1"/>
              <a:t>collapses</a:t>
            </a:r>
            <a:r>
              <a:rPr lang="cs-CZ" sz="1200" b="1" dirty="0"/>
              <a:t> in </a:t>
            </a:r>
            <a:r>
              <a:rPr lang="cs-CZ" sz="1200" b="1" dirty="0" err="1"/>
              <a:t>Kyiv</a:t>
            </a:r>
            <a:r>
              <a:rPr lang="cs-CZ" sz="1200" b="1" dirty="0"/>
              <a:t>, Paris </a:t>
            </a:r>
            <a:r>
              <a:rPr lang="cs-CZ" sz="1200" b="1" dirty="0" err="1"/>
              <a:t>doesn’t</a:t>
            </a:r>
            <a:r>
              <a:rPr lang="cs-CZ" sz="1200" b="1" dirty="0"/>
              <a:t> go </a:t>
            </a:r>
            <a:r>
              <a:rPr lang="cs-CZ" sz="1200" b="1" dirty="0" err="1"/>
              <a:t>down</a:t>
            </a:r>
            <a:r>
              <a:rPr lang="cs-CZ" sz="1200" b="1" dirty="0"/>
              <a:t> </a:t>
            </a:r>
            <a:r>
              <a:rPr lang="cs-CZ" sz="1200" b="1" dirty="0" err="1"/>
              <a:t>with</a:t>
            </a:r>
            <a:r>
              <a:rPr lang="cs-CZ" sz="1200" b="1" dirty="0"/>
              <a:t> </a:t>
            </a:r>
            <a:r>
              <a:rPr lang="cs-CZ" sz="1200" b="1" dirty="0" err="1"/>
              <a:t>it</a:t>
            </a:r>
            <a:r>
              <a:rPr lang="cs-CZ" sz="1200" b="1" dirty="0"/>
              <a:t>.</a:t>
            </a:r>
            <a:r>
              <a:rPr lang="de-DE" sz="1200" b="1" dirty="0"/>
              <a:t> </a:t>
            </a:r>
          </a:p>
          <a:p>
            <a:pPr marL="171450" indent="-171450">
              <a:buFontTx/>
              <a:buChar char="-"/>
            </a:pPr>
            <a:r>
              <a:rPr lang="cs-CZ" sz="1200" b="1" dirty="0" err="1"/>
              <a:t>Sabotage-proof</a:t>
            </a:r>
            <a:r>
              <a:rPr lang="cs-CZ" sz="1200" b="1" dirty="0"/>
              <a:t>: </a:t>
            </a:r>
            <a:r>
              <a:rPr lang="cs-CZ" sz="1200" b="1" dirty="0" err="1"/>
              <a:t>Lies</a:t>
            </a:r>
            <a:r>
              <a:rPr lang="cs-CZ" sz="1200" b="1" dirty="0"/>
              <a:t> 1.5 </a:t>
            </a:r>
            <a:r>
              <a:rPr lang="cs-CZ" sz="1200" b="1" dirty="0" err="1"/>
              <a:t>meters</a:t>
            </a:r>
            <a:r>
              <a:rPr lang="cs-CZ" sz="1200" b="1" dirty="0"/>
              <a:t> underground. No </a:t>
            </a:r>
            <a:r>
              <a:rPr lang="cs-CZ" sz="1200" b="1" dirty="0" err="1"/>
              <a:t>storm</a:t>
            </a:r>
            <a:r>
              <a:rPr lang="cs-CZ" sz="1200" b="1" dirty="0"/>
              <a:t>, no </a:t>
            </a:r>
            <a:r>
              <a:rPr lang="cs-CZ" sz="1200" b="1" dirty="0" err="1"/>
              <a:t>ice</a:t>
            </a:r>
            <a:r>
              <a:rPr lang="cs-CZ" sz="1200" b="1" dirty="0"/>
              <a:t>, no drone </a:t>
            </a:r>
            <a:r>
              <a:rPr lang="cs-CZ" sz="1200" b="1" dirty="0" err="1"/>
              <a:t>attack</a:t>
            </a:r>
            <a:r>
              <a:rPr lang="cs-CZ" sz="1200" b="1" dirty="0"/>
              <a:t> </a:t>
            </a:r>
            <a:r>
              <a:rPr lang="cs-CZ" sz="1200" b="1" dirty="0" err="1"/>
              <a:t>can</a:t>
            </a:r>
            <a:r>
              <a:rPr lang="cs-CZ" sz="1200" b="1" dirty="0"/>
              <a:t> </a:t>
            </a:r>
            <a:r>
              <a:rPr lang="cs-CZ" sz="1200" b="1" dirty="0" err="1"/>
              <a:t>take</a:t>
            </a:r>
            <a:r>
              <a:rPr lang="cs-CZ" sz="1200" b="1" dirty="0"/>
              <a:t> </a:t>
            </a:r>
            <a:r>
              <a:rPr lang="cs-CZ" sz="1200" b="1" dirty="0" err="1"/>
              <a:t>it</a:t>
            </a:r>
            <a:r>
              <a:rPr lang="cs-CZ" sz="1200" b="1" dirty="0"/>
              <a:t> </a:t>
            </a:r>
            <a:r>
              <a:rPr lang="cs-CZ" sz="1200" b="1" dirty="0" err="1"/>
              <a:t>down</a:t>
            </a:r>
            <a:r>
              <a:rPr lang="cs-CZ" sz="1200" b="1" dirty="0"/>
              <a:t>.</a:t>
            </a:r>
            <a:endParaRPr lang="de-DE" sz="1200" b="1" dirty="0"/>
          </a:p>
          <a:p>
            <a:pPr marL="171450" indent="-171450">
              <a:buFontTx/>
              <a:buChar char="-"/>
            </a:pPr>
            <a:endParaRPr lang="de-DE" sz="1200" b="1" dirty="0"/>
          </a:p>
          <a:p>
            <a:r>
              <a:rPr lang="cs-CZ" sz="1200" b="1" dirty="0" err="1"/>
              <a:t>What</a:t>
            </a:r>
            <a:r>
              <a:rPr lang="cs-CZ" sz="1200" b="1" dirty="0"/>
              <a:t> </a:t>
            </a:r>
            <a:r>
              <a:rPr lang="cs-CZ" sz="1200" b="1" dirty="0" err="1"/>
              <a:t>it</a:t>
            </a:r>
            <a:r>
              <a:rPr lang="cs-CZ" sz="1200" b="1" dirty="0"/>
              <a:t> CANNOT do:</a:t>
            </a:r>
            <a:endParaRPr lang="de-DE" sz="1200" b="1" dirty="0"/>
          </a:p>
          <a:p>
            <a:endParaRPr lang="de-DE" sz="1200" b="1" dirty="0"/>
          </a:p>
          <a:p>
            <a:r>
              <a:rPr lang="cs-CZ" sz="1200" b="1" dirty="0" err="1"/>
              <a:t>React</a:t>
            </a:r>
            <a:r>
              <a:rPr lang="cs-CZ" sz="1200" b="1" dirty="0"/>
              <a:t> to </a:t>
            </a:r>
            <a:r>
              <a:rPr lang="cs-CZ" sz="1200" b="1" dirty="0" err="1"/>
              <a:t>load</a:t>
            </a:r>
            <a:r>
              <a:rPr lang="cs-CZ" sz="1200" b="1" dirty="0"/>
              <a:t> </a:t>
            </a:r>
            <a:r>
              <a:rPr lang="cs-CZ" sz="1200" b="1" dirty="0" err="1"/>
              <a:t>jumps</a:t>
            </a:r>
            <a:r>
              <a:rPr lang="cs-CZ" sz="1200" b="1" dirty="0"/>
              <a:t> in </a:t>
            </a:r>
            <a:r>
              <a:rPr lang="cs-CZ" sz="1200" b="1" dirty="0" err="1"/>
              <a:t>seconds</a:t>
            </a:r>
            <a:r>
              <a:rPr lang="cs-CZ" sz="1200" b="1" dirty="0"/>
              <a:t>. </a:t>
            </a:r>
            <a:r>
              <a:rPr lang="cs-CZ" sz="1200" b="1" dirty="0" err="1"/>
              <a:t>If</a:t>
            </a:r>
            <a:r>
              <a:rPr lang="cs-CZ" sz="1200" b="1" dirty="0"/>
              <a:t> </a:t>
            </a:r>
            <a:r>
              <a:rPr lang="cs-CZ" sz="1200" b="1" dirty="0" err="1"/>
              <a:t>suddenly</a:t>
            </a:r>
            <a:r>
              <a:rPr lang="cs-CZ" sz="1200" b="1" dirty="0"/>
              <a:t> 2 GW are </a:t>
            </a:r>
            <a:r>
              <a:rPr lang="cs-CZ" sz="1200" b="1" dirty="0" err="1"/>
              <a:t>missing</a:t>
            </a:r>
            <a:r>
              <a:rPr lang="cs-CZ" sz="1200" b="1" dirty="0"/>
              <a:t>, </a:t>
            </a:r>
            <a:r>
              <a:rPr lang="cs-CZ" sz="1200" b="1" dirty="0" err="1"/>
              <a:t>the</a:t>
            </a:r>
            <a:r>
              <a:rPr lang="cs-CZ" sz="1200" b="1" dirty="0"/>
              <a:t> </a:t>
            </a:r>
            <a:r>
              <a:rPr lang="cs-CZ" sz="1200" b="1" dirty="0" err="1"/>
              <a:t>cable</a:t>
            </a:r>
            <a:r>
              <a:rPr lang="cs-CZ" sz="1200" b="1" dirty="0"/>
              <a:t> </a:t>
            </a:r>
            <a:r>
              <a:rPr lang="cs-CZ" sz="1200" b="1" dirty="0" err="1"/>
              <a:t>takes</a:t>
            </a:r>
            <a:r>
              <a:rPr lang="cs-CZ" sz="1200" b="1" dirty="0"/>
              <a:t> 5-10 </a:t>
            </a:r>
            <a:r>
              <a:rPr lang="cs-CZ" sz="1200" b="1" dirty="0" err="1"/>
              <a:t>minutes</a:t>
            </a:r>
            <a:r>
              <a:rPr lang="cs-CZ" sz="1200" b="1" dirty="0"/>
              <a:t> to </a:t>
            </a:r>
            <a:r>
              <a:rPr lang="cs-CZ" sz="1200" b="1" dirty="0" err="1"/>
              <a:t>push</a:t>
            </a:r>
            <a:r>
              <a:rPr lang="cs-CZ" sz="1200" b="1" dirty="0"/>
              <a:t> more </a:t>
            </a:r>
            <a:r>
              <a:rPr lang="cs-CZ" sz="1200" b="1" dirty="0" err="1"/>
              <a:t>power</a:t>
            </a:r>
            <a:r>
              <a:rPr lang="cs-CZ" sz="1200" b="1" dirty="0"/>
              <a:t>.</a:t>
            </a:r>
          </a:p>
        </p:txBody>
      </p:sp>
      <p:sp>
        <p:nvSpPr>
          <p:cNvPr id="15" name="TextovéPole 14">
            <a:extLst>
              <a:ext uri="{FF2B5EF4-FFF2-40B4-BE49-F238E27FC236}">
                <a16:creationId xmlns:a16="http://schemas.microsoft.com/office/drawing/2014/main" id="{E1978835-1BC3-6952-F72E-FC1307CA9F5C}"/>
              </a:ext>
            </a:extLst>
          </p:cNvPr>
          <p:cNvSpPr txBox="1"/>
          <p:nvPr/>
        </p:nvSpPr>
        <p:spPr>
          <a:xfrm>
            <a:off x="1062959" y="5213762"/>
            <a:ext cx="9304251" cy="1569660"/>
          </a:xfrm>
          <a:prstGeom prst="rect">
            <a:avLst/>
          </a:prstGeom>
          <a:noFill/>
        </p:spPr>
        <p:txBody>
          <a:bodyPr wrap="square">
            <a:spAutoFit/>
          </a:bodyPr>
          <a:lstStyle/>
          <a:p>
            <a:r>
              <a:rPr lang="cs-CZ" sz="1200" b="1" dirty="0">
                <a:highlight>
                  <a:srgbClr val="FC9E04"/>
                </a:highlight>
              </a:rPr>
              <a:t>2. </a:t>
            </a:r>
            <a:r>
              <a:rPr lang="cs-CZ" sz="1200" b="1" dirty="0" err="1">
                <a:highlight>
                  <a:srgbClr val="FC9E04"/>
                </a:highlight>
              </a:rPr>
              <a:t>Energy</a:t>
            </a:r>
            <a:r>
              <a:rPr lang="cs-CZ" sz="1200" b="1" dirty="0">
                <a:highlight>
                  <a:srgbClr val="FC9E04"/>
                </a:highlight>
              </a:rPr>
              <a:t> </a:t>
            </a:r>
            <a:r>
              <a:rPr lang="cs-CZ" sz="1200" b="1" dirty="0" err="1">
                <a:highlight>
                  <a:srgbClr val="FC9E04"/>
                </a:highlight>
              </a:rPr>
              <a:t>Storage</a:t>
            </a:r>
            <a:r>
              <a:rPr lang="cs-CZ" sz="1200" b="1" dirty="0">
                <a:highlight>
                  <a:srgbClr val="FC9E04"/>
                </a:highlight>
              </a:rPr>
              <a:t> = </a:t>
            </a:r>
            <a:r>
              <a:rPr lang="cs-CZ" sz="1200" b="1" dirty="0" err="1">
                <a:highlight>
                  <a:srgbClr val="FC9E04"/>
                </a:highlight>
              </a:rPr>
              <a:t>The</a:t>
            </a:r>
            <a:r>
              <a:rPr lang="cs-CZ" sz="1200" b="1" dirty="0">
                <a:highlight>
                  <a:srgbClr val="FC9E04"/>
                </a:highlight>
              </a:rPr>
              <a:t> '</a:t>
            </a:r>
            <a:r>
              <a:rPr lang="cs-CZ" sz="1200" b="1" dirty="0" err="1">
                <a:highlight>
                  <a:srgbClr val="FC9E04"/>
                </a:highlight>
              </a:rPr>
              <a:t>Muscle</a:t>
            </a:r>
            <a:r>
              <a:rPr lang="cs-CZ" sz="1200" b="1" dirty="0">
                <a:highlight>
                  <a:srgbClr val="FC9E04"/>
                </a:highlight>
              </a:rPr>
              <a:t>' </a:t>
            </a:r>
            <a:r>
              <a:rPr lang="cs-CZ" sz="1200" b="1" dirty="0" err="1">
                <a:highlight>
                  <a:srgbClr val="FC9E04"/>
                </a:highlight>
              </a:rPr>
              <a:t>for</a:t>
            </a:r>
            <a:r>
              <a:rPr lang="cs-CZ" sz="1200" b="1" dirty="0">
                <a:highlight>
                  <a:srgbClr val="FC9E04"/>
                </a:highlight>
              </a:rPr>
              <a:t> Stability</a:t>
            </a:r>
            <a:endParaRPr lang="de-DE" sz="1200" b="1" dirty="0">
              <a:highlight>
                <a:srgbClr val="FC9E04"/>
              </a:highlight>
            </a:endParaRPr>
          </a:p>
          <a:p>
            <a:endParaRPr lang="de-DE" sz="1200" b="1" dirty="0"/>
          </a:p>
          <a:p>
            <a:r>
              <a:rPr lang="cs-CZ" sz="1200" b="1" dirty="0" err="1"/>
              <a:t>What</a:t>
            </a:r>
            <a:r>
              <a:rPr lang="cs-CZ" sz="1200" b="1" dirty="0"/>
              <a:t> </a:t>
            </a:r>
            <a:r>
              <a:rPr lang="cs-CZ" sz="1200" b="1" dirty="0" err="1"/>
              <a:t>it</a:t>
            </a:r>
            <a:r>
              <a:rPr lang="cs-CZ" sz="1200" b="1" dirty="0"/>
              <a:t> </a:t>
            </a:r>
            <a:r>
              <a:rPr lang="cs-CZ" sz="1200" b="1" dirty="0" err="1"/>
              <a:t>can</a:t>
            </a:r>
            <a:r>
              <a:rPr lang="cs-CZ" sz="1200" b="1" dirty="0"/>
              <a:t> do:</a:t>
            </a:r>
            <a:r>
              <a:rPr lang="de-DE" sz="1200" b="1" dirty="0"/>
              <a:t> </a:t>
            </a:r>
          </a:p>
          <a:p>
            <a:endParaRPr lang="de-DE" sz="1200" b="1" dirty="0"/>
          </a:p>
          <a:p>
            <a:pPr marL="171450" indent="-171450">
              <a:buFontTx/>
              <a:buChar char="-"/>
            </a:pPr>
            <a:r>
              <a:rPr lang="cs-CZ" sz="1200" b="1" dirty="0"/>
              <a:t>0.1-second response: </a:t>
            </a:r>
            <a:r>
              <a:rPr lang="cs-CZ" sz="1200" b="1" dirty="0" err="1"/>
              <a:t>Batteries</a:t>
            </a:r>
            <a:r>
              <a:rPr lang="cs-CZ" sz="1200" b="1" dirty="0"/>
              <a:t> </a:t>
            </a:r>
            <a:r>
              <a:rPr lang="cs-CZ" sz="1200" b="1" dirty="0" err="1"/>
              <a:t>deliver</a:t>
            </a:r>
            <a:r>
              <a:rPr lang="cs-CZ" sz="1200" b="1" dirty="0"/>
              <a:t> full </a:t>
            </a:r>
            <a:r>
              <a:rPr lang="cs-CZ" sz="1200" b="1" dirty="0" err="1"/>
              <a:t>power</a:t>
            </a:r>
            <a:r>
              <a:rPr lang="cs-CZ" sz="1200" b="1" dirty="0"/>
              <a:t> in &lt;100ms. </a:t>
            </a:r>
            <a:r>
              <a:rPr lang="cs-CZ" sz="1200" b="1" dirty="0" err="1"/>
              <a:t>Faster</a:t>
            </a:r>
            <a:r>
              <a:rPr lang="cs-CZ" sz="1200" b="1" dirty="0"/>
              <a:t> </a:t>
            </a:r>
            <a:r>
              <a:rPr lang="cs-CZ" sz="1200" b="1" dirty="0" err="1"/>
              <a:t>than</a:t>
            </a:r>
            <a:r>
              <a:rPr lang="cs-CZ" sz="1200" b="1" dirty="0"/>
              <a:t> any </a:t>
            </a:r>
            <a:r>
              <a:rPr lang="cs-CZ" sz="1200" b="1" dirty="0" err="1"/>
              <a:t>power</a:t>
            </a:r>
            <a:r>
              <a:rPr lang="cs-CZ" sz="1200" b="1" dirty="0"/>
              <a:t> plant.</a:t>
            </a:r>
            <a:endParaRPr lang="de-DE" sz="1200" b="1" dirty="0"/>
          </a:p>
          <a:p>
            <a:pPr marL="171450" indent="-171450">
              <a:buFontTx/>
              <a:buChar char="-"/>
            </a:pPr>
            <a:r>
              <a:rPr lang="cs-CZ" sz="1200" b="1" dirty="0"/>
              <a:t> </a:t>
            </a:r>
            <a:r>
              <a:rPr lang="cs-CZ" sz="1200" b="1" dirty="0" err="1"/>
              <a:t>Maintain</a:t>
            </a:r>
            <a:r>
              <a:rPr lang="cs-CZ" sz="1200" b="1" dirty="0"/>
              <a:t> </a:t>
            </a:r>
            <a:r>
              <a:rPr lang="cs-CZ" sz="1200" b="1" dirty="0" err="1"/>
              <a:t>frequency</a:t>
            </a:r>
            <a:r>
              <a:rPr lang="cs-CZ" sz="1200" b="1" dirty="0"/>
              <a:t>: At 49.9 Hz </a:t>
            </a:r>
            <a:r>
              <a:rPr lang="cs-CZ" sz="1200" b="1" dirty="0" err="1"/>
              <a:t>instead</a:t>
            </a:r>
            <a:r>
              <a:rPr lang="cs-CZ" sz="1200" b="1" dirty="0"/>
              <a:t> </a:t>
            </a:r>
            <a:r>
              <a:rPr lang="cs-CZ" sz="1200" b="1" dirty="0" err="1"/>
              <a:t>of</a:t>
            </a:r>
            <a:r>
              <a:rPr lang="cs-CZ" sz="1200" b="1" dirty="0"/>
              <a:t> 50 Hz, </a:t>
            </a:r>
            <a:r>
              <a:rPr lang="cs-CZ" sz="1200" b="1" dirty="0" err="1"/>
              <a:t>the</a:t>
            </a:r>
            <a:r>
              <a:rPr lang="cs-CZ" sz="1200" b="1" dirty="0"/>
              <a:t> </a:t>
            </a:r>
            <a:r>
              <a:rPr lang="cs-CZ" sz="1200" b="1" dirty="0" err="1"/>
              <a:t>storage</a:t>
            </a:r>
            <a:r>
              <a:rPr lang="cs-CZ" sz="1200" b="1" dirty="0"/>
              <a:t> </a:t>
            </a:r>
            <a:r>
              <a:rPr lang="cs-CZ" sz="1200" b="1" dirty="0" err="1"/>
              <a:t>shoots</a:t>
            </a:r>
            <a:r>
              <a:rPr lang="cs-CZ" sz="1200" b="1" dirty="0"/>
              <a:t> in 500 MW </a:t>
            </a:r>
            <a:r>
              <a:rPr lang="cs-CZ" sz="1200" b="1" dirty="0" err="1"/>
              <a:t>immediately</a:t>
            </a:r>
            <a:r>
              <a:rPr lang="cs-CZ" sz="1200" b="1" dirty="0"/>
              <a:t>. </a:t>
            </a:r>
            <a:r>
              <a:rPr lang="cs-CZ" sz="1200" b="1" dirty="0" err="1"/>
              <a:t>Prevents</a:t>
            </a:r>
            <a:r>
              <a:rPr lang="cs-CZ" sz="1200" b="1" dirty="0"/>
              <a:t> </a:t>
            </a:r>
            <a:r>
              <a:rPr lang="cs-CZ" sz="1200" b="1" dirty="0" err="1"/>
              <a:t>cascade</a:t>
            </a:r>
            <a:r>
              <a:rPr lang="cs-CZ" sz="1200" b="1" dirty="0"/>
              <a:t> </a:t>
            </a:r>
            <a:r>
              <a:rPr lang="cs-CZ" sz="1200" b="1" dirty="0" err="1"/>
              <a:t>failure</a:t>
            </a:r>
            <a:r>
              <a:rPr lang="cs-CZ" sz="1200" b="1" dirty="0"/>
              <a:t>.</a:t>
            </a:r>
            <a:r>
              <a:rPr lang="de-DE" sz="1200" b="1" dirty="0"/>
              <a:t> </a:t>
            </a:r>
          </a:p>
          <a:p>
            <a:pPr marL="171450" indent="-171450">
              <a:buFontTx/>
              <a:buChar char="-"/>
            </a:pPr>
            <a:r>
              <a:rPr lang="cs-CZ" sz="1200" b="1" dirty="0" err="1"/>
              <a:t>Reactive</a:t>
            </a:r>
            <a:r>
              <a:rPr lang="cs-CZ" sz="1200" b="1" dirty="0"/>
              <a:t> </a:t>
            </a:r>
            <a:r>
              <a:rPr lang="cs-CZ" sz="1200" b="1" dirty="0" err="1"/>
              <a:t>power</a:t>
            </a:r>
            <a:r>
              <a:rPr lang="cs-CZ" sz="1200" b="1" dirty="0"/>
              <a:t> + </a:t>
            </a:r>
            <a:r>
              <a:rPr lang="cs-CZ" sz="1200" b="1" dirty="0" err="1"/>
              <a:t>voltage</a:t>
            </a:r>
            <a:r>
              <a:rPr lang="cs-CZ" sz="1200" b="1" dirty="0"/>
              <a:t>: </a:t>
            </a:r>
            <a:r>
              <a:rPr lang="cs-CZ" sz="1200" b="1" dirty="0" err="1"/>
              <a:t>Modern</a:t>
            </a:r>
            <a:r>
              <a:rPr lang="cs-CZ" sz="1200" b="1" dirty="0"/>
              <a:t> </a:t>
            </a:r>
            <a:r>
              <a:rPr lang="cs-CZ" sz="1200" b="1" dirty="0" err="1"/>
              <a:t>large-scale</a:t>
            </a:r>
            <a:r>
              <a:rPr lang="cs-CZ" sz="1200" b="1" dirty="0"/>
              <a:t> </a:t>
            </a:r>
            <a:r>
              <a:rPr lang="cs-CZ" sz="1200" b="1" dirty="0" err="1"/>
              <a:t>storage</a:t>
            </a:r>
            <a:r>
              <a:rPr lang="cs-CZ" sz="1200" b="1" dirty="0"/>
              <a:t> </a:t>
            </a:r>
            <a:r>
              <a:rPr lang="cs-CZ" sz="1200" b="1" dirty="0" err="1"/>
              <a:t>can</a:t>
            </a:r>
            <a:r>
              <a:rPr lang="cs-CZ" sz="1200" b="1" dirty="0"/>
              <a:t> </a:t>
            </a:r>
            <a:r>
              <a:rPr lang="cs-CZ" sz="1200" b="1" dirty="0" err="1"/>
              <a:t>also</a:t>
            </a:r>
            <a:r>
              <a:rPr lang="cs-CZ" sz="1200" b="1" dirty="0"/>
              <a:t> support </a:t>
            </a:r>
            <a:r>
              <a:rPr lang="cs-CZ" sz="1200" b="1" dirty="0" err="1"/>
              <a:t>voltage</a:t>
            </a:r>
            <a:r>
              <a:rPr lang="cs-CZ" sz="1200" b="1" dirty="0"/>
              <a:t>. </a:t>
            </a:r>
            <a:r>
              <a:rPr lang="cs-CZ" sz="1200" b="1" dirty="0" err="1"/>
              <a:t>Replace</a:t>
            </a:r>
            <a:r>
              <a:rPr lang="cs-CZ" sz="1200" b="1" dirty="0"/>
              <a:t> </a:t>
            </a:r>
            <a:r>
              <a:rPr lang="cs-CZ" sz="1200" b="1" dirty="0" err="1"/>
              <a:t>synchronous</a:t>
            </a:r>
            <a:r>
              <a:rPr lang="cs-CZ" sz="1200" b="1" dirty="0"/>
              <a:t> </a:t>
            </a:r>
            <a:r>
              <a:rPr lang="cs-CZ" sz="1200" b="1" dirty="0" err="1"/>
              <a:t>generators</a:t>
            </a:r>
            <a:r>
              <a:rPr lang="cs-CZ" sz="1200" b="1" dirty="0"/>
              <a:t>.</a:t>
            </a:r>
            <a:r>
              <a:rPr lang="de-DE" sz="1200" b="1" dirty="0"/>
              <a:t> </a:t>
            </a:r>
          </a:p>
          <a:p>
            <a:pPr marL="171450" indent="-171450">
              <a:buFontTx/>
              <a:buChar char="-"/>
            </a:pPr>
            <a:endParaRPr lang="de-DE" sz="1200" dirty="0"/>
          </a:p>
        </p:txBody>
      </p:sp>
    </p:spTree>
    <p:extLst>
      <p:ext uri="{BB962C8B-B14F-4D97-AF65-F5344CB8AC3E}">
        <p14:creationId xmlns:p14="http://schemas.microsoft.com/office/powerpoint/2010/main" val="405337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2C1A-E3A8-6B72-9F17-85D4158CC283}"/>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C842FA6A-5726-89E3-0856-173DE252A03A}"/>
              </a:ext>
            </a:extLst>
          </p:cNvPr>
          <p:cNvPicPr>
            <a:picLocks noChangeAspect="1"/>
          </p:cNvPicPr>
          <p:nvPr/>
        </p:nvPicPr>
        <p:blipFill>
          <a:blip r:embed="rId2"/>
          <a:stretch>
            <a:fillRect/>
          </a:stretch>
        </p:blipFill>
        <p:spPr>
          <a:xfrm>
            <a:off x="11419115" y="0"/>
            <a:ext cx="772886" cy="6887864"/>
          </a:xfrm>
          <a:prstGeom prst="rect">
            <a:avLst/>
          </a:prstGeom>
        </p:spPr>
      </p:pic>
      <p:pic>
        <p:nvPicPr>
          <p:cNvPr id="3" name="Obrázek 2">
            <a:extLst>
              <a:ext uri="{FF2B5EF4-FFF2-40B4-BE49-F238E27FC236}">
                <a16:creationId xmlns:a16="http://schemas.microsoft.com/office/drawing/2014/main" id="{56C41D75-5BD7-6CE2-655F-8FD1F16C0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pic>
        <p:nvPicPr>
          <p:cNvPr id="4" name="Obrázek 3">
            <a:extLst>
              <a:ext uri="{FF2B5EF4-FFF2-40B4-BE49-F238E27FC236}">
                <a16:creationId xmlns:a16="http://schemas.microsoft.com/office/drawing/2014/main" id="{94B1B5BE-7BF7-E7C2-2248-AD81FAE9B4F4}"/>
              </a:ext>
            </a:extLst>
          </p:cNvPr>
          <p:cNvPicPr>
            <a:picLocks noChangeAspect="1"/>
          </p:cNvPicPr>
          <p:nvPr/>
        </p:nvPicPr>
        <p:blipFill>
          <a:blip r:embed="rId4"/>
          <a:stretch>
            <a:fillRect/>
          </a:stretch>
        </p:blipFill>
        <p:spPr>
          <a:xfrm>
            <a:off x="37762" y="442017"/>
            <a:ext cx="1139174" cy="967517"/>
          </a:xfrm>
          <a:prstGeom prst="rect">
            <a:avLst/>
          </a:prstGeom>
        </p:spPr>
      </p:pic>
      <p:sp>
        <p:nvSpPr>
          <p:cNvPr id="6" name="TextovéPole 5">
            <a:extLst>
              <a:ext uri="{FF2B5EF4-FFF2-40B4-BE49-F238E27FC236}">
                <a16:creationId xmlns:a16="http://schemas.microsoft.com/office/drawing/2014/main" id="{4474F586-0E67-87FF-37E4-1A646ED06324}"/>
              </a:ext>
            </a:extLst>
          </p:cNvPr>
          <p:cNvSpPr txBox="1"/>
          <p:nvPr/>
        </p:nvSpPr>
        <p:spPr>
          <a:xfrm>
            <a:off x="1078612" y="912893"/>
            <a:ext cx="7318135" cy="646331"/>
          </a:xfrm>
          <a:prstGeom prst="rect">
            <a:avLst/>
          </a:prstGeom>
          <a:noFill/>
        </p:spPr>
        <p:txBody>
          <a:bodyPr wrap="square">
            <a:spAutoFit/>
          </a:bodyPr>
          <a:lstStyle/>
          <a:p>
            <a:r>
              <a:rPr lang="cs-CZ" sz="1200" b="1" dirty="0" err="1"/>
              <a:t>What</a:t>
            </a:r>
            <a:r>
              <a:rPr lang="cs-CZ" sz="1200" b="1" dirty="0"/>
              <a:t> </a:t>
            </a:r>
            <a:r>
              <a:rPr lang="cs-CZ" sz="1200" b="1" dirty="0" err="1"/>
              <a:t>it</a:t>
            </a:r>
            <a:r>
              <a:rPr lang="cs-CZ" sz="1200" b="1" dirty="0"/>
              <a:t> CANNOT do:</a:t>
            </a:r>
            <a:endParaRPr lang="de-DE" sz="1200" b="1" dirty="0"/>
          </a:p>
          <a:p>
            <a:endParaRPr lang="de-DE" sz="1200" b="1" dirty="0"/>
          </a:p>
          <a:p>
            <a:r>
              <a:rPr lang="cs-CZ" sz="1200" b="1" dirty="0" err="1"/>
              <a:t>After</a:t>
            </a:r>
            <a:r>
              <a:rPr lang="cs-CZ" sz="1200" b="1" dirty="0"/>
              <a:t> 2-4 </a:t>
            </a:r>
            <a:r>
              <a:rPr lang="cs-CZ" sz="1200" b="1" dirty="0" err="1"/>
              <a:t>hours</a:t>
            </a:r>
            <a:r>
              <a:rPr lang="cs-CZ" sz="1200" b="1" dirty="0"/>
              <a:t>, </a:t>
            </a:r>
            <a:r>
              <a:rPr lang="cs-CZ" sz="1200" b="1" dirty="0" err="1"/>
              <a:t>the</a:t>
            </a:r>
            <a:r>
              <a:rPr lang="cs-CZ" sz="1200" b="1" dirty="0"/>
              <a:t> </a:t>
            </a:r>
            <a:r>
              <a:rPr lang="cs-CZ" sz="1200" b="1" dirty="0" err="1"/>
              <a:t>storage</a:t>
            </a:r>
            <a:r>
              <a:rPr lang="cs-CZ" sz="1200" b="1" dirty="0"/>
              <a:t> </a:t>
            </a:r>
            <a:r>
              <a:rPr lang="cs-CZ" sz="1200" b="1" dirty="0" err="1"/>
              <a:t>is</a:t>
            </a:r>
            <a:r>
              <a:rPr lang="cs-CZ" sz="1200" b="1" dirty="0"/>
              <a:t> </a:t>
            </a:r>
            <a:r>
              <a:rPr lang="cs-CZ" sz="1200" b="1" dirty="0" err="1"/>
              <a:t>empty</a:t>
            </a:r>
            <a:r>
              <a:rPr lang="cs-CZ" sz="1200" b="1" dirty="0"/>
              <a:t>. </a:t>
            </a:r>
            <a:r>
              <a:rPr lang="cs-CZ" sz="1200" b="1" dirty="0" err="1"/>
              <a:t>Without</a:t>
            </a:r>
            <a:r>
              <a:rPr lang="cs-CZ" sz="1200" b="1" dirty="0"/>
              <a:t> '</a:t>
            </a:r>
            <a:r>
              <a:rPr lang="cs-CZ" sz="1200" b="1" dirty="0" err="1"/>
              <a:t>resupply</a:t>
            </a:r>
            <a:r>
              <a:rPr lang="cs-CZ" sz="1200" b="1" dirty="0"/>
              <a:t>' </a:t>
            </a:r>
            <a:r>
              <a:rPr lang="cs-CZ" sz="1200" b="1" dirty="0" err="1"/>
              <a:t>from</a:t>
            </a:r>
            <a:r>
              <a:rPr lang="cs-CZ" sz="1200" b="1" dirty="0"/>
              <a:t> </a:t>
            </a:r>
            <a:r>
              <a:rPr lang="cs-CZ" sz="1200" b="1" dirty="0" err="1"/>
              <a:t>the</a:t>
            </a:r>
            <a:r>
              <a:rPr lang="cs-CZ" sz="1200" b="1" dirty="0"/>
              <a:t> </a:t>
            </a:r>
            <a:r>
              <a:rPr lang="cs-CZ" sz="1200" b="1" dirty="0" err="1"/>
              <a:t>grid</a:t>
            </a:r>
            <a:r>
              <a:rPr lang="cs-CZ" sz="1200" b="1" dirty="0"/>
              <a:t> </a:t>
            </a:r>
            <a:r>
              <a:rPr lang="cs-CZ" sz="1200" b="1" dirty="0" err="1"/>
              <a:t>or</a:t>
            </a:r>
            <a:r>
              <a:rPr lang="cs-CZ" sz="1200" b="1" dirty="0"/>
              <a:t> </a:t>
            </a:r>
            <a:r>
              <a:rPr lang="cs-CZ" sz="1200" b="1" dirty="0" err="1"/>
              <a:t>cables</a:t>
            </a:r>
            <a:r>
              <a:rPr lang="cs-CZ" sz="1200" b="1" dirty="0"/>
              <a:t>, </a:t>
            </a:r>
            <a:r>
              <a:rPr lang="cs-CZ" sz="1200" b="1" dirty="0" err="1"/>
              <a:t>it’s</a:t>
            </a:r>
            <a:r>
              <a:rPr lang="cs-CZ" sz="1200" b="1" dirty="0"/>
              <a:t> </a:t>
            </a:r>
            <a:r>
              <a:rPr lang="cs-CZ" sz="1200" b="1" dirty="0" err="1"/>
              <a:t>worthless</a:t>
            </a:r>
            <a:r>
              <a:rPr lang="cs-CZ" sz="1200" b="1" dirty="0"/>
              <a:t>.</a:t>
            </a:r>
          </a:p>
        </p:txBody>
      </p:sp>
      <p:sp>
        <p:nvSpPr>
          <p:cNvPr id="9" name="TextovéPole 8">
            <a:extLst>
              <a:ext uri="{FF2B5EF4-FFF2-40B4-BE49-F238E27FC236}">
                <a16:creationId xmlns:a16="http://schemas.microsoft.com/office/drawing/2014/main" id="{BBFA25E7-44A3-C0F0-6837-3A9C03E40C4A}"/>
              </a:ext>
            </a:extLst>
          </p:cNvPr>
          <p:cNvSpPr txBox="1"/>
          <p:nvPr/>
        </p:nvSpPr>
        <p:spPr>
          <a:xfrm>
            <a:off x="1078612" y="5524593"/>
            <a:ext cx="10157845" cy="1015663"/>
          </a:xfrm>
          <a:prstGeom prst="rect">
            <a:avLst/>
          </a:prstGeom>
          <a:noFill/>
        </p:spPr>
        <p:txBody>
          <a:bodyPr wrap="square">
            <a:spAutoFit/>
          </a:bodyPr>
          <a:lstStyle/>
          <a:p>
            <a:r>
              <a:rPr lang="cs-CZ" sz="1200" b="1" dirty="0">
                <a:highlight>
                  <a:srgbClr val="FC9E04"/>
                </a:highlight>
              </a:rPr>
              <a:t>4. </a:t>
            </a:r>
            <a:r>
              <a:rPr lang="cs-CZ" sz="1200" b="1" dirty="0" err="1">
                <a:highlight>
                  <a:srgbClr val="FC9E04"/>
                </a:highlight>
              </a:rPr>
              <a:t>Conclusion</a:t>
            </a:r>
            <a:r>
              <a:rPr lang="cs-CZ" sz="1200" b="1" dirty="0">
                <a:highlight>
                  <a:srgbClr val="FC9E04"/>
                </a:highlight>
              </a:rPr>
              <a:t> in </a:t>
            </a:r>
            <a:r>
              <a:rPr lang="cs-CZ" sz="1200" b="1" dirty="0" err="1">
                <a:highlight>
                  <a:srgbClr val="FC9E04"/>
                </a:highlight>
              </a:rPr>
              <a:t>one</a:t>
            </a:r>
            <a:r>
              <a:rPr lang="cs-CZ" sz="1200" b="1" dirty="0">
                <a:highlight>
                  <a:srgbClr val="FC9E04"/>
                </a:highlight>
              </a:rPr>
              <a:t> sentence: </a:t>
            </a:r>
            <a:endParaRPr lang="de-DE" sz="1200" b="1" dirty="0">
              <a:highlight>
                <a:srgbClr val="FC9E04"/>
              </a:highlight>
            </a:endParaRPr>
          </a:p>
          <a:p>
            <a:endParaRPr lang="de-DE" sz="1200" b="1" dirty="0"/>
          </a:p>
          <a:p>
            <a:r>
              <a:rPr lang="cs-CZ" sz="1200" b="1" dirty="0"/>
              <a:t>Underground </a:t>
            </a:r>
            <a:r>
              <a:rPr lang="cs-CZ" sz="1200" b="1" dirty="0" err="1"/>
              <a:t>cables</a:t>
            </a:r>
            <a:r>
              <a:rPr lang="cs-CZ" sz="1200" b="1" dirty="0"/>
              <a:t> </a:t>
            </a:r>
            <a:r>
              <a:rPr lang="cs-CZ" sz="1200" b="1" dirty="0" err="1"/>
              <a:t>prevent</a:t>
            </a:r>
            <a:r>
              <a:rPr lang="cs-CZ" sz="1200" b="1" dirty="0"/>
              <a:t> </a:t>
            </a:r>
            <a:r>
              <a:rPr lang="cs-CZ" sz="1200" b="1" dirty="0" err="1"/>
              <a:t>the</a:t>
            </a:r>
            <a:r>
              <a:rPr lang="cs-CZ" sz="1200" b="1" dirty="0"/>
              <a:t> </a:t>
            </a:r>
            <a:r>
              <a:rPr lang="cs-CZ" sz="1200" b="1" dirty="0" err="1"/>
              <a:t>grid</a:t>
            </a:r>
            <a:r>
              <a:rPr lang="cs-CZ" sz="1200" b="1" dirty="0"/>
              <a:t> </a:t>
            </a:r>
            <a:r>
              <a:rPr lang="cs-CZ" sz="1200" b="1" dirty="0" err="1"/>
              <a:t>from</a:t>
            </a:r>
            <a:r>
              <a:rPr lang="cs-CZ" sz="1200" b="1" dirty="0"/>
              <a:t> </a:t>
            </a:r>
            <a:r>
              <a:rPr lang="cs-CZ" sz="1200" b="1" dirty="0" err="1"/>
              <a:t>getting</a:t>
            </a:r>
            <a:r>
              <a:rPr lang="cs-CZ" sz="1200" b="1" dirty="0"/>
              <a:t> </a:t>
            </a:r>
            <a:r>
              <a:rPr lang="cs-CZ" sz="1200" b="1" dirty="0" err="1"/>
              <a:t>sick.Energy</a:t>
            </a:r>
            <a:r>
              <a:rPr lang="cs-CZ" sz="1200" b="1" dirty="0"/>
              <a:t> </a:t>
            </a:r>
            <a:r>
              <a:rPr lang="cs-CZ" sz="1200" b="1" dirty="0" err="1"/>
              <a:t>storage</a:t>
            </a:r>
            <a:r>
              <a:rPr lang="cs-CZ" sz="1200" b="1" dirty="0"/>
              <a:t> </a:t>
            </a:r>
            <a:r>
              <a:rPr lang="cs-CZ" sz="1200" b="1" dirty="0" err="1"/>
              <a:t>prevents</a:t>
            </a:r>
            <a:r>
              <a:rPr lang="cs-CZ" sz="1200" b="1" dirty="0"/>
              <a:t> </a:t>
            </a:r>
            <a:r>
              <a:rPr lang="cs-CZ" sz="1200" b="1" dirty="0" err="1"/>
              <a:t>it</a:t>
            </a:r>
            <a:r>
              <a:rPr lang="cs-CZ" sz="1200" b="1" dirty="0"/>
              <a:t> </a:t>
            </a:r>
            <a:r>
              <a:rPr lang="cs-CZ" sz="1200" b="1" dirty="0" err="1"/>
              <a:t>from</a:t>
            </a:r>
            <a:r>
              <a:rPr lang="cs-CZ" sz="1200" b="1" dirty="0"/>
              <a:t> </a:t>
            </a:r>
            <a:r>
              <a:rPr lang="cs-CZ" sz="1200" b="1" dirty="0" err="1"/>
              <a:t>dying</a:t>
            </a:r>
            <a:r>
              <a:rPr lang="cs-CZ" sz="1200" b="1" dirty="0"/>
              <a:t> </a:t>
            </a:r>
            <a:r>
              <a:rPr lang="cs-CZ" sz="1200" b="1" dirty="0" err="1"/>
              <a:t>if</a:t>
            </a:r>
            <a:r>
              <a:rPr lang="cs-CZ" sz="1200" b="1" dirty="0"/>
              <a:t> </a:t>
            </a:r>
            <a:r>
              <a:rPr lang="cs-CZ" sz="1200" b="1" dirty="0" err="1"/>
              <a:t>it</a:t>
            </a:r>
            <a:r>
              <a:rPr lang="cs-CZ" sz="1200" b="1" dirty="0"/>
              <a:t> </a:t>
            </a:r>
            <a:r>
              <a:rPr lang="cs-CZ" sz="1200" b="1" dirty="0" err="1"/>
              <a:t>does</a:t>
            </a:r>
            <a:r>
              <a:rPr lang="cs-CZ" sz="1200" b="1" dirty="0"/>
              <a:t> </a:t>
            </a:r>
            <a:r>
              <a:rPr lang="cs-CZ" sz="1200" b="1" dirty="0" err="1"/>
              <a:t>get</a:t>
            </a:r>
            <a:r>
              <a:rPr lang="cs-CZ" sz="1200" b="1" dirty="0"/>
              <a:t> </a:t>
            </a:r>
            <a:r>
              <a:rPr lang="cs-CZ" sz="1200" b="1" dirty="0" err="1"/>
              <a:t>sick.Without</a:t>
            </a:r>
            <a:r>
              <a:rPr lang="cs-CZ" sz="1200" b="1" dirty="0"/>
              <a:t> </a:t>
            </a:r>
            <a:r>
              <a:rPr lang="cs-CZ" sz="1200" b="1" dirty="0" err="1"/>
              <a:t>cables</a:t>
            </a:r>
            <a:r>
              <a:rPr lang="cs-CZ" sz="1200" b="1" dirty="0"/>
              <a:t>: </a:t>
            </a:r>
            <a:r>
              <a:rPr lang="cs-CZ" sz="1200" b="1" dirty="0" err="1"/>
              <a:t>storage</a:t>
            </a:r>
            <a:r>
              <a:rPr lang="cs-CZ" sz="1200" b="1" dirty="0"/>
              <a:t> </a:t>
            </a:r>
            <a:r>
              <a:rPr lang="cs-CZ" sz="1200" b="1" dirty="0" err="1"/>
              <a:t>is</a:t>
            </a:r>
            <a:r>
              <a:rPr lang="cs-CZ" sz="1200" b="1" dirty="0"/>
              <a:t> </a:t>
            </a:r>
            <a:r>
              <a:rPr lang="cs-CZ" sz="1200" b="1" dirty="0" err="1"/>
              <a:t>empty</a:t>
            </a:r>
            <a:r>
              <a:rPr lang="cs-CZ" sz="1200" b="1" dirty="0"/>
              <a:t> </a:t>
            </a:r>
            <a:r>
              <a:rPr lang="cs-CZ" sz="1200" b="1" dirty="0" err="1"/>
              <a:t>after</a:t>
            </a:r>
            <a:r>
              <a:rPr lang="cs-CZ" sz="1200" b="1" dirty="0"/>
              <a:t> 4 </a:t>
            </a:r>
            <a:r>
              <a:rPr lang="cs-CZ" sz="1200" b="1" dirty="0" err="1"/>
              <a:t>hours</a:t>
            </a:r>
            <a:r>
              <a:rPr lang="cs-CZ" sz="1200" b="1" dirty="0"/>
              <a:t>. </a:t>
            </a:r>
            <a:r>
              <a:rPr lang="cs-CZ" sz="1200" b="1" dirty="0" err="1"/>
              <a:t>Without</a:t>
            </a:r>
            <a:r>
              <a:rPr lang="cs-CZ" sz="1200" b="1" dirty="0"/>
              <a:t> </a:t>
            </a:r>
            <a:r>
              <a:rPr lang="cs-CZ" sz="1200" b="1" dirty="0" err="1"/>
              <a:t>storage</a:t>
            </a:r>
            <a:r>
              <a:rPr lang="cs-CZ" sz="1200" b="1" dirty="0"/>
              <a:t>: </a:t>
            </a:r>
            <a:r>
              <a:rPr lang="cs-CZ" sz="1200" b="1" dirty="0" err="1"/>
              <a:t>cables</a:t>
            </a:r>
            <a:r>
              <a:rPr lang="cs-CZ" sz="1200" b="1" dirty="0"/>
              <a:t> </a:t>
            </a:r>
            <a:r>
              <a:rPr lang="cs-CZ" sz="1200" b="1" dirty="0" err="1"/>
              <a:t>can't</a:t>
            </a:r>
            <a:r>
              <a:rPr lang="cs-CZ" sz="1200" b="1" dirty="0"/>
              <a:t> </a:t>
            </a:r>
            <a:r>
              <a:rPr lang="cs-CZ" sz="1200" b="1" dirty="0" err="1"/>
              <a:t>absorb</a:t>
            </a:r>
            <a:r>
              <a:rPr lang="cs-CZ" sz="1200" b="1" dirty="0"/>
              <a:t> </a:t>
            </a:r>
            <a:r>
              <a:rPr lang="cs-CZ" sz="1200" b="1" dirty="0" err="1"/>
              <a:t>shocks.That's</a:t>
            </a:r>
            <a:r>
              <a:rPr lang="cs-CZ" sz="1200" b="1" dirty="0"/>
              <a:t> </a:t>
            </a:r>
            <a:r>
              <a:rPr lang="cs-CZ" sz="1200" b="1" dirty="0" err="1"/>
              <a:t>why</a:t>
            </a:r>
            <a:r>
              <a:rPr lang="cs-CZ" sz="1200" b="1" dirty="0"/>
              <a:t> ENTSO-E and </a:t>
            </a:r>
            <a:r>
              <a:rPr lang="cs-CZ" sz="1200" b="1" dirty="0" err="1"/>
              <a:t>the</a:t>
            </a:r>
            <a:r>
              <a:rPr lang="cs-CZ" sz="1200" b="1" dirty="0"/>
              <a:t> EU </a:t>
            </a:r>
            <a:r>
              <a:rPr lang="cs-CZ" sz="1200" b="1" dirty="0" err="1"/>
              <a:t>Commission</a:t>
            </a:r>
            <a:r>
              <a:rPr lang="cs-CZ" sz="1200" b="1" dirty="0"/>
              <a:t> </a:t>
            </a:r>
            <a:r>
              <a:rPr lang="cs-CZ" sz="1200" b="1" dirty="0" err="1"/>
              <a:t>require</a:t>
            </a:r>
            <a:r>
              <a:rPr lang="cs-CZ" sz="1200" b="1" dirty="0"/>
              <a:t> in </a:t>
            </a:r>
            <a:r>
              <a:rPr lang="cs-CZ" sz="1200" b="1" dirty="0" err="1"/>
              <a:t>all</a:t>
            </a:r>
            <a:r>
              <a:rPr lang="cs-CZ" sz="1200" b="1" dirty="0"/>
              <a:t> 2025/2026 </a:t>
            </a:r>
            <a:r>
              <a:rPr lang="cs-CZ" sz="1200" b="1" dirty="0" err="1"/>
              <a:t>resilience</a:t>
            </a:r>
            <a:r>
              <a:rPr lang="cs-CZ" sz="1200" b="1" dirty="0"/>
              <a:t> </a:t>
            </a:r>
            <a:r>
              <a:rPr lang="cs-CZ" sz="1200" b="1" dirty="0" err="1"/>
              <a:t>plans</a:t>
            </a:r>
            <a:r>
              <a:rPr lang="cs-CZ" sz="1200" b="1" dirty="0"/>
              <a:t>: 'New </a:t>
            </a:r>
            <a:r>
              <a:rPr lang="cs-CZ" sz="1200" b="1" dirty="0" err="1"/>
              <a:t>strategic</a:t>
            </a:r>
            <a:r>
              <a:rPr lang="cs-CZ" sz="1200" b="1" dirty="0"/>
              <a:t> lines &gt;1 GW </a:t>
            </a:r>
            <a:r>
              <a:rPr lang="cs-CZ" sz="1200" b="1" dirty="0" err="1"/>
              <a:t>must</a:t>
            </a:r>
            <a:r>
              <a:rPr lang="cs-CZ" sz="1200" b="1" dirty="0"/>
              <a:t> </a:t>
            </a:r>
            <a:r>
              <a:rPr lang="cs-CZ" sz="1200" b="1" dirty="0" err="1"/>
              <a:t>have</a:t>
            </a:r>
            <a:r>
              <a:rPr lang="cs-CZ" sz="1200" b="1" dirty="0"/>
              <a:t> </a:t>
            </a:r>
            <a:r>
              <a:rPr lang="cs-CZ" sz="1200" b="1" dirty="0" err="1"/>
              <a:t>at</a:t>
            </a:r>
            <a:r>
              <a:rPr lang="cs-CZ" sz="1200" b="1" dirty="0"/>
              <a:t> least 20% </a:t>
            </a:r>
            <a:r>
              <a:rPr lang="cs-CZ" sz="1200" b="1" dirty="0" err="1"/>
              <a:t>storage</a:t>
            </a:r>
            <a:r>
              <a:rPr lang="cs-CZ" sz="1200" b="1" dirty="0"/>
              <a:t> </a:t>
            </a:r>
            <a:r>
              <a:rPr lang="cs-CZ" sz="1200" b="1" dirty="0" err="1"/>
              <a:t>capacity</a:t>
            </a:r>
            <a:r>
              <a:rPr lang="cs-CZ" sz="1200" b="1" dirty="0"/>
              <a:t>.'</a:t>
            </a:r>
          </a:p>
        </p:txBody>
      </p:sp>
      <p:pic>
        <p:nvPicPr>
          <p:cNvPr id="11" name="Picture 2" descr="Pro-Erdkabel-Neuss">
            <a:extLst>
              <a:ext uri="{FF2B5EF4-FFF2-40B4-BE49-F238E27FC236}">
                <a16:creationId xmlns:a16="http://schemas.microsoft.com/office/drawing/2014/main" id="{0EBF052F-8B15-8FA1-75D6-9F698EFA2E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6443" y="2267269"/>
            <a:ext cx="4112672" cy="290971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ulka 11">
            <a:extLst>
              <a:ext uri="{FF2B5EF4-FFF2-40B4-BE49-F238E27FC236}">
                <a16:creationId xmlns:a16="http://schemas.microsoft.com/office/drawing/2014/main" id="{1CC5DC46-F5DE-B992-B227-038F75AB7DBE}"/>
              </a:ext>
            </a:extLst>
          </p:cNvPr>
          <p:cNvGraphicFramePr>
            <a:graphicFrameLocks noGrp="1"/>
          </p:cNvGraphicFramePr>
          <p:nvPr/>
        </p:nvGraphicFramePr>
        <p:xfrm>
          <a:off x="1176934" y="2267269"/>
          <a:ext cx="5927483" cy="2909717"/>
        </p:xfrm>
        <a:graphic>
          <a:graphicData uri="http://schemas.openxmlformats.org/drawingml/2006/table">
            <a:tbl>
              <a:tblPr>
                <a:tableStyleId>{5C22544A-7EE6-4342-B048-85BDC9FD1C3A}</a:tableStyleId>
              </a:tblPr>
              <a:tblGrid>
                <a:gridCol w="1090698">
                  <a:extLst>
                    <a:ext uri="{9D8B030D-6E8A-4147-A177-3AD203B41FA5}">
                      <a16:colId xmlns:a16="http://schemas.microsoft.com/office/drawing/2014/main" val="580062340"/>
                    </a:ext>
                  </a:extLst>
                </a:gridCol>
                <a:gridCol w="1360823">
                  <a:extLst>
                    <a:ext uri="{9D8B030D-6E8A-4147-A177-3AD203B41FA5}">
                      <a16:colId xmlns:a16="http://schemas.microsoft.com/office/drawing/2014/main" val="1972880334"/>
                    </a:ext>
                  </a:extLst>
                </a:gridCol>
                <a:gridCol w="1325147">
                  <a:extLst>
                    <a:ext uri="{9D8B030D-6E8A-4147-A177-3AD203B41FA5}">
                      <a16:colId xmlns:a16="http://schemas.microsoft.com/office/drawing/2014/main" val="4005387035"/>
                    </a:ext>
                  </a:extLst>
                </a:gridCol>
                <a:gridCol w="2150815">
                  <a:extLst>
                    <a:ext uri="{9D8B030D-6E8A-4147-A177-3AD203B41FA5}">
                      <a16:colId xmlns:a16="http://schemas.microsoft.com/office/drawing/2014/main" val="2785268980"/>
                    </a:ext>
                  </a:extLst>
                </a:gridCol>
              </a:tblGrid>
              <a:tr h="592074">
                <a:tc>
                  <a:txBody>
                    <a:bodyPr/>
                    <a:lstStyle/>
                    <a:p>
                      <a:pPr algn="l" fontAlgn="b">
                        <a:buNone/>
                      </a:pPr>
                      <a:r>
                        <a:rPr lang="cs-CZ" sz="1200" b="1" u="none" strike="noStrike" dirty="0" err="1">
                          <a:effectLst/>
                        </a:rPr>
                        <a:t>Scenario</a:t>
                      </a:r>
                      <a:endParaRPr lang="cs-CZ" sz="1200" b="1" i="0" u="none" strike="noStrike" dirty="0">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Only</a:t>
                      </a:r>
                      <a:r>
                        <a:rPr lang="cs-CZ" sz="1200" b="1" u="none" strike="noStrike" dirty="0">
                          <a:effectLst/>
                        </a:rPr>
                        <a:t> underground </a:t>
                      </a:r>
                      <a:r>
                        <a:rPr lang="cs-CZ" sz="1200" b="1" u="none" strike="noStrike" dirty="0" err="1">
                          <a:effectLst/>
                        </a:rPr>
                        <a:t>cables</a:t>
                      </a:r>
                      <a:endParaRPr lang="cs-CZ" sz="1200" b="1" i="0" u="none" strike="noStrike" dirty="0">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a:effectLst/>
                        </a:rPr>
                        <a:t>Only storage</a:t>
                      </a:r>
                      <a:endParaRPr lang="cs-CZ" sz="1200" b="1" i="0" u="none" strike="noStrike">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a:effectLst/>
                        </a:rPr>
                        <a:t>Cables + storage</a:t>
                      </a:r>
                      <a:endParaRPr lang="cs-CZ" sz="1200" b="1" i="0" u="none" strike="noStrike">
                        <a:solidFill>
                          <a:srgbClr val="000000"/>
                        </a:solidFill>
                        <a:effectLst/>
                        <a:latin typeface="Aptos Narrow" panose="020B0004020202020204" pitchFamily="34" charset="0"/>
                      </a:endParaRPr>
                    </a:p>
                  </a:txBody>
                  <a:tcPr marL="5425" marR="5425" marT="5425" marB="0"/>
                </a:tc>
                <a:extLst>
                  <a:ext uri="{0D108BD9-81ED-4DB2-BD59-A6C34878D82A}">
                    <a16:rowId xmlns:a16="http://schemas.microsoft.com/office/drawing/2014/main" val="2883278221"/>
                  </a:ext>
                </a:extLst>
              </a:tr>
              <a:tr h="1133495">
                <a:tc>
                  <a:txBody>
                    <a:bodyPr/>
                    <a:lstStyle/>
                    <a:p>
                      <a:pPr algn="l" fontAlgn="b">
                        <a:buNone/>
                      </a:pPr>
                      <a:r>
                        <a:rPr lang="cs-CZ" sz="1200" b="1" u="none" strike="noStrike" dirty="0">
                          <a:effectLst/>
                        </a:rPr>
                        <a:t>S1: </a:t>
                      </a:r>
                      <a:r>
                        <a:rPr lang="cs-CZ" sz="1200" b="1" u="none" strike="noStrike" dirty="0" err="1">
                          <a:effectLst/>
                        </a:rPr>
                        <a:t>Power</a:t>
                      </a:r>
                      <a:r>
                        <a:rPr lang="cs-CZ" sz="1200" b="1" u="none" strike="noStrike" dirty="0">
                          <a:effectLst/>
                        </a:rPr>
                        <a:t> plant </a:t>
                      </a:r>
                      <a:r>
                        <a:rPr lang="cs-CZ" sz="1200" b="1" u="none" strike="noStrike" dirty="0" err="1">
                          <a:effectLst/>
                        </a:rPr>
                        <a:t>goes</a:t>
                      </a:r>
                      <a:r>
                        <a:rPr lang="cs-CZ" sz="1200" b="1" u="none" strike="noStrike" dirty="0">
                          <a:effectLst/>
                        </a:rPr>
                        <a:t> </a:t>
                      </a:r>
                      <a:r>
                        <a:rPr lang="cs-CZ" sz="1200" b="1" u="none" strike="noStrike" dirty="0" err="1">
                          <a:effectLst/>
                        </a:rPr>
                        <a:t>offline</a:t>
                      </a:r>
                      <a:r>
                        <a:rPr lang="cs-CZ" sz="1200" b="1" u="none" strike="noStrike" dirty="0">
                          <a:effectLst/>
                        </a:rPr>
                        <a:t> - 2 GW</a:t>
                      </a:r>
                      <a:endParaRPr lang="cs-CZ" sz="1200" b="1" i="0" u="none" strike="noStrike" dirty="0">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Frequency</a:t>
                      </a:r>
                      <a:r>
                        <a:rPr lang="cs-CZ" sz="1200" b="1" u="none" strike="noStrike" dirty="0">
                          <a:effectLst/>
                        </a:rPr>
                        <a:t> drops, </a:t>
                      </a:r>
                      <a:r>
                        <a:rPr lang="cs-CZ" sz="1200" b="1" u="none" strike="noStrike" dirty="0" err="1">
                          <a:effectLst/>
                        </a:rPr>
                        <a:t>load</a:t>
                      </a:r>
                      <a:r>
                        <a:rPr lang="cs-CZ" sz="1200" b="1" u="none" strike="noStrike" dirty="0">
                          <a:effectLst/>
                        </a:rPr>
                        <a:t> </a:t>
                      </a:r>
                      <a:r>
                        <a:rPr lang="cs-CZ" sz="1200" b="1" u="none" strike="noStrike" dirty="0" err="1">
                          <a:effectLst/>
                        </a:rPr>
                        <a:t>shedding</a:t>
                      </a:r>
                      <a:r>
                        <a:rPr lang="cs-CZ" sz="1200" b="1" u="none" strike="noStrike" dirty="0">
                          <a:effectLst/>
                        </a:rPr>
                        <a:t> </a:t>
                      </a:r>
                      <a:r>
                        <a:rPr lang="cs-CZ" sz="1200" b="1" u="none" strike="noStrike" dirty="0" err="1">
                          <a:effectLst/>
                        </a:rPr>
                        <a:t>after</a:t>
                      </a:r>
                      <a:r>
                        <a:rPr lang="cs-CZ" sz="1200" b="1" u="none" strike="noStrike" dirty="0">
                          <a:effectLst/>
                        </a:rPr>
                        <a:t> 10s</a:t>
                      </a:r>
                      <a:endParaRPr lang="cs-CZ" sz="1200" b="1" i="0" u="none" strike="noStrike" dirty="0">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Storage</a:t>
                      </a:r>
                      <a:r>
                        <a:rPr lang="cs-CZ" sz="1200" b="1" u="none" strike="noStrike" dirty="0">
                          <a:effectLst/>
                        </a:rPr>
                        <a:t> </a:t>
                      </a:r>
                      <a:r>
                        <a:rPr lang="cs-CZ" sz="1200" b="1" u="none" strike="noStrike" dirty="0" err="1">
                          <a:effectLst/>
                        </a:rPr>
                        <a:t>absorbs</a:t>
                      </a:r>
                      <a:r>
                        <a:rPr lang="cs-CZ" sz="1200" b="1" u="none" strike="noStrike" dirty="0">
                          <a:effectLst/>
                        </a:rPr>
                        <a:t> 2 GW </a:t>
                      </a:r>
                      <a:r>
                        <a:rPr lang="cs-CZ" sz="1200" b="1" u="none" strike="noStrike" dirty="0" err="1">
                          <a:effectLst/>
                        </a:rPr>
                        <a:t>for</a:t>
                      </a:r>
                      <a:r>
                        <a:rPr lang="cs-CZ" sz="1200" b="1" u="none" strike="noStrike" dirty="0">
                          <a:effectLst/>
                        </a:rPr>
                        <a:t> 30 </a:t>
                      </a:r>
                      <a:r>
                        <a:rPr lang="cs-CZ" sz="1200" b="1" u="none" strike="noStrike" dirty="0" err="1">
                          <a:effectLst/>
                        </a:rPr>
                        <a:t>minutes</a:t>
                      </a:r>
                      <a:r>
                        <a:rPr lang="cs-CZ" sz="1200" b="1" u="none" strike="noStrike" dirty="0">
                          <a:effectLst/>
                        </a:rPr>
                        <a:t>. </a:t>
                      </a:r>
                      <a:r>
                        <a:rPr lang="cs-CZ" sz="1200" b="1" u="none" strike="noStrike" dirty="0" err="1">
                          <a:effectLst/>
                        </a:rPr>
                        <a:t>After</a:t>
                      </a:r>
                      <a:r>
                        <a:rPr lang="cs-CZ" sz="1200" b="1" u="none" strike="noStrike" dirty="0">
                          <a:effectLst/>
                        </a:rPr>
                        <a:t> </a:t>
                      </a:r>
                      <a:r>
                        <a:rPr lang="cs-CZ" sz="1200" b="1" u="none" strike="noStrike" dirty="0" err="1">
                          <a:effectLst/>
                        </a:rPr>
                        <a:t>that</a:t>
                      </a:r>
                      <a:r>
                        <a:rPr lang="cs-CZ" sz="1200" b="1" u="none" strike="noStrike" dirty="0">
                          <a:effectLst/>
                        </a:rPr>
                        <a:t>, blackout</a:t>
                      </a:r>
                      <a:endParaRPr lang="cs-CZ" sz="1200" b="1" i="0" u="none" strike="noStrike" dirty="0">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Memories</a:t>
                      </a:r>
                      <a:r>
                        <a:rPr lang="cs-CZ" sz="1200" b="1" u="none" strike="noStrike" dirty="0">
                          <a:effectLst/>
                        </a:rPr>
                        <a:t> </a:t>
                      </a:r>
                      <a:r>
                        <a:rPr lang="cs-CZ" sz="1200" b="1" u="none" strike="noStrike" dirty="0" err="1">
                          <a:effectLst/>
                        </a:rPr>
                        <a:t>catch</a:t>
                      </a:r>
                      <a:r>
                        <a:rPr lang="cs-CZ" sz="1200" b="1" u="none" strike="noStrike" dirty="0">
                          <a:effectLst/>
                        </a:rPr>
                        <a:t> </a:t>
                      </a:r>
                      <a:r>
                        <a:rPr lang="cs-CZ" sz="1200" b="1" u="none" strike="noStrike" dirty="0" err="1">
                          <a:effectLst/>
                        </a:rPr>
                        <a:t>immediately</a:t>
                      </a:r>
                      <a:r>
                        <a:rPr lang="cs-CZ" sz="1200" b="1" u="none" strike="noStrike" dirty="0">
                          <a:effectLst/>
                        </a:rPr>
                        <a:t>. </a:t>
                      </a:r>
                      <a:r>
                        <a:rPr lang="cs-CZ" sz="1200" b="1" u="none" strike="noStrike" dirty="0" err="1">
                          <a:effectLst/>
                        </a:rPr>
                        <a:t>Cable</a:t>
                      </a:r>
                      <a:r>
                        <a:rPr lang="cs-CZ" sz="1200" b="1" u="none" strike="noStrike" dirty="0">
                          <a:effectLst/>
                        </a:rPr>
                        <a:t> </a:t>
                      </a:r>
                      <a:r>
                        <a:rPr lang="cs-CZ" sz="1200" b="1" u="none" strike="noStrike" dirty="0" err="1">
                          <a:effectLst/>
                        </a:rPr>
                        <a:t>adjusts</a:t>
                      </a:r>
                      <a:r>
                        <a:rPr lang="cs-CZ" sz="1200" b="1" u="none" strike="noStrike" dirty="0">
                          <a:effectLst/>
                        </a:rPr>
                        <a:t> in 2 </a:t>
                      </a:r>
                      <a:r>
                        <a:rPr lang="cs-CZ" sz="1200" b="1" u="none" strike="noStrike" dirty="0" err="1">
                          <a:effectLst/>
                        </a:rPr>
                        <a:t>minutes</a:t>
                      </a:r>
                      <a:r>
                        <a:rPr lang="cs-CZ" sz="1200" b="1" u="none" strike="noStrike" dirty="0">
                          <a:effectLst/>
                        </a:rPr>
                        <a:t>. No </a:t>
                      </a:r>
                      <a:r>
                        <a:rPr lang="cs-CZ" sz="1200" b="1" u="none" strike="noStrike" dirty="0" err="1">
                          <a:effectLst/>
                        </a:rPr>
                        <a:t>failure</a:t>
                      </a:r>
                      <a:r>
                        <a:rPr lang="cs-CZ" sz="1200" b="1" u="none" strike="noStrike" dirty="0">
                          <a:effectLst/>
                        </a:rPr>
                        <a:t>.</a:t>
                      </a:r>
                      <a:endParaRPr lang="cs-CZ" sz="1200" b="1" i="0" u="none" strike="noStrike" dirty="0">
                        <a:solidFill>
                          <a:srgbClr val="000000"/>
                        </a:solidFill>
                        <a:effectLst/>
                        <a:latin typeface="Aptos Narrow" panose="020B0004020202020204" pitchFamily="34" charset="0"/>
                      </a:endParaRPr>
                    </a:p>
                  </a:txBody>
                  <a:tcPr marL="5425" marR="5425" marT="5425" marB="0"/>
                </a:tc>
                <a:extLst>
                  <a:ext uri="{0D108BD9-81ED-4DB2-BD59-A6C34878D82A}">
                    <a16:rowId xmlns:a16="http://schemas.microsoft.com/office/drawing/2014/main" val="2764834617"/>
                  </a:ext>
                </a:extLst>
              </a:tr>
              <a:tr h="592074">
                <a:tc>
                  <a:txBody>
                    <a:bodyPr/>
                    <a:lstStyle/>
                    <a:p>
                      <a:pPr algn="l" fontAlgn="b">
                        <a:buNone/>
                      </a:pPr>
                      <a:r>
                        <a:rPr lang="cs-CZ" sz="1200" b="1" u="none" strike="noStrike">
                          <a:effectLst/>
                        </a:rPr>
                        <a:t>S2: Cable is cut</a:t>
                      </a:r>
                      <a:endParaRPr lang="cs-CZ" sz="1200" b="1" i="0" u="none" strike="noStrike">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a:effectLst/>
                        </a:rPr>
                        <a:t>Section dead. Blackout</a:t>
                      </a:r>
                      <a:endParaRPr lang="cs-CZ" sz="1200" b="1" i="0" u="none" strike="noStrike">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Memory</a:t>
                      </a:r>
                      <a:r>
                        <a:rPr lang="cs-CZ" sz="1200" b="1" u="none" strike="noStrike" dirty="0">
                          <a:effectLst/>
                        </a:rPr>
                        <a:t> </a:t>
                      </a:r>
                      <a:r>
                        <a:rPr lang="cs-CZ" sz="1200" b="1" u="none" strike="noStrike" dirty="0" err="1">
                          <a:effectLst/>
                        </a:rPr>
                        <a:t>keeps</a:t>
                      </a:r>
                      <a:r>
                        <a:rPr lang="cs-CZ" sz="1200" b="1" u="none" strike="noStrike" dirty="0">
                          <a:effectLst/>
                        </a:rPr>
                        <a:t> Region 4h </a:t>
                      </a:r>
                      <a:r>
                        <a:rPr lang="cs-CZ" sz="1200" b="1" u="none" strike="noStrike" dirty="0" err="1">
                          <a:effectLst/>
                        </a:rPr>
                        <a:t>alive</a:t>
                      </a:r>
                      <a:endParaRPr lang="cs-CZ" sz="1200" b="1" i="0" u="none" strike="noStrike" dirty="0">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Bridge</a:t>
                      </a:r>
                      <a:r>
                        <a:rPr lang="cs-CZ" sz="1200" b="1" u="none" strike="noStrike" dirty="0">
                          <a:effectLst/>
                        </a:rPr>
                        <a:t> </a:t>
                      </a:r>
                      <a:r>
                        <a:rPr lang="cs-CZ" sz="1200" b="1" u="none" strike="noStrike" dirty="0" err="1">
                          <a:effectLst/>
                        </a:rPr>
                        <a:t>storage</a:t>
                      </a:r>
                      <a:r>
                        <a:rPr lang="cs-CZ" sz="1200" b="1" u="none" strike="noStrike" dirty="0">
                          <a:effectLst/>
                        </a:rPr>
                        <a:t> </a:t>
                      </a:r>
                      <a:r>
                        <a:rPr lang="cs-CZ" sz="1200" b="1" u="none" strike="noStrike" dirty="0" err="1">
                          <a:effectLst/>
                        </a:rPr>
                        <a:t>for</a:t>
                      </a:r>
                      <a:r>
                        <a:rPr lang="cs-CZ" sz="1200" b="1" u="none" strike="noStrike" dirty="0">
                          <a:effectLst/>
                        </a:rPr>
                        <a:t> 4h. Network </a:t>
                      </a:r>
                      <a:r>
                        <a:rPr lang="cs-CZ" sz="1200" b="1" u="none" strike="noStrike" dirty="0" err="1">
                          <a:effectLst/>
                        </a:rPr>
                        <a:t>operator</a:t>
                      </a:r>
                      <a:r>
                        <a:rPr lang="cs-CZ" sz="1200" b="1" u="none" strike="noStrike" dirty="0">
                          <a:effectLst/>
                        </a:rPr>
                        <a:t> </a:t>
                      </a:r>
                      <a:r>
                        <a:rPr lang="cs-CZ" sz="1200" b="1" u="none" strike="noStrike" dirty="0" err="1">
                          <a:effectLst/>
                        </a:rPr>
                        <a:t>can</a:t>
                      </a:r>
                      <a:r>
                        <a:rPr lang="cs-CZ" sz="1200" b="1" u="none" strike="noStrike" dirty="0">
                          <a:effectLst/>
                        </a:rPr>
                        <a:t> </a:t>
                      </a:r>
                      <a:r>
                        <a:rPr lang="cs-CZ" sz="1200" b="1" u="none" strike="noStrike" dirty="0" err="1">
                          <a:effectLst/>
                        </a:rPr>
                        <a:t>reschedule</a:t>
                      </a:r>
                      <a:r>
                        <a:rPr lang="cs-CZ" sz="1200" b="1" u="none" strike="noStrike" dirty="0">
                          <a:effectLst/>
                        </a:rPr>
                        <a:t>/</a:t>
                      </a:r>
                      <a:r>
                        <a:rPr lang="cs-CZ" sz="1200" b="1" u="none" strike="noStrike" dirty="0" err="1">
                          <a:effectLst/>
                        </a:rPr>
                        <a:t>redirect</a:t>
                      </a:r>
                      <a:endParaRPr lang="cs-CZ" sz="1200" b="1" i="0" u="none" strike="noStrike" dirty="0">
                        <a:solidFill>
                          <a:srgbClr val="000000"/>
                        </a:solidFill>
                        <a:effectLst/>
                        <a:latin typeface="Aptos Narrow" panose="020B0004020202020204" pitchFamily="34" charset="0"/>
                      </a:endParaRPr>
                    </a:p>
                  </a:txBody>
                  <a:tcPr marL="5425" marR="5425" marT="5425" marB="0"/>
                </a:tc>
                <a:extLst>
                  <a:ext uri="{0D108BD9-81ED-4DB2-BD59-A6C34878D82A}">
                    <a16:rowId xmlns:a16="http://schemas.microsoft.com/office/drawing/2014/main" val="2440843978"/>
                  </a:ext>
                </a:extLst>
              </a:tr>
              <a:tr h="592074">
                <a:tc>
                  <a:txBody>
                    <a:bodyPr/>
                    <a:lstStyle/>
                    <a:p>
                      <a:pPr algn="l" fontAlgn="b">
                        <a:buNone/>
                      </a:pPr>
                      <a:r>
                        <a:rPr lang="cs-CZ" sz="1200" b="1" u="none" strike="noStrike">
                          <a:effectLst/>
                        </a:rPr>
                        <a:t>S3: Cyberattack + Blackout</a:t>
                      </a:r>
                      <a:endParaRPr lang="cs-CZ" sz="1200" b="1" i="0" u="none" strike="noStrike">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a:effectLst/>
                        </a:rPr>
                        <a:t>The network is dark, can't start</a:t>
                      </a:r>
                      <a:endParaRPr lang="cs-CZ" sz="1200" b="1" i="0" u="none" strike="noStrike">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a:effectLst/>
                        </a:rPr>
                        <a:t>Storage systems can do a 'black start'</a:t>
                      </a:r>
                      <a:endParaRPr lang="cs-CZ" sz="1200" b="1" i="0" u="none" strike="noStrike">
                        <a:solidFill>
                          <a:srgbClr val="000000"/>
                        </a:solidFill>
                        <a:effectLst/>
                        <a:latin typeface="Aptos Narrow" panose="020B0004020202020204" pitchFamily="34" charset="0"/>
                      </a:endParaRPr>
                    </a:p>
                  </a:txBody>
                  <a:tcPr marL="5425" marR="5425" marT="5425" marB="0"/>
                </a:tc>
                <a:tc>
                  <a:txBody>
                    <a:bodyPr/>
                    <a:lstStyle/>
                    <a:p>
                      <a:pPr algn="l" fontAlgn="b">
                        <a:buNone/>
                      </a:pPr>
                      <a:r>
                        <a:rPr lang="cs-CZ" sz="1200" b="1" u="none" strike="noStrike" dirty="0" err="1">
                          <a:effectLst/>
                        </a:rPr>
                        <a:t>Battery</a:t>
                      </a:r>
                      <a:r>
                        <a:rPr lang="cs-CZ" sz="1200" b="1" u="none" strike="noStrike" dirty="0">
                          <a:effectLst/>
                        </a:rPr>
                        <a:t> </a:t>
                      </a:r>
                      <a:r>
                        <a:rPr lang="cs-CZ" sz="1200" b="1" u="none" strike="noStrike" dirty="0" err="1">
                          <a:effectLst/>
                        </a:rPr>
                        <a:t>starts</a:t>
                      </a:r>
                      <a:r>
                        <a:rPr lang="cs-CZ" sz="1200" b="1" u="none" strike="noStrike" dirty="0">
                          <a:effectLst/>
                        </a:rPr>
                        <a:t> </a:t>
                      </a:r>
                      <a:r>
                        <a:rPr lang="cs-CZ" sz="1200" b="1" u="none" strike="noStrike" dirty="0" err="1">
                          <a:effectLst/>
                        </a:rPr>
                        <a:t>island</a:t>
                      </a:r>
                      <a:r>
                        <a:rPr lang="cs-CZ" sz="1200" b="1" u="none" strike="noStrike" dirty="0">
                          <a:effectLst/>
                        </a:rPr>
                        <a:t> </a:t>
                      </a:r>
                      <a:r>
                        <a:rPr lang="cs-CZ" sz="1200" b="1" u="none" strike="noStrike" dirty="0" err="1">
                          <a:effectLst/>
                        </a:rPr>
                        <a:t>grid</a:t>
                      </a:r>
                      <a:r>
                        <a:rPr lang="cs-CZ" sz="1200" b="1" u="none" strike="noStrike" dirty="0">
                          <a:effectLst/>
                        </a:rPr>
                        <a:t>. </a:t>
                      </a:r>
                      <a:r>
                        <a:rPr lang="cs-CZ" sz="1200" b="1" u="none" strike="noStrike" dirty="0" err="1">
                          <a:effectLst/>
                        </a:rPr>
                        <a:t>Cable</a:t>
                      </a:r>
                      <a:r>
                        <a:rPr lang="cs-CZ" sz="1200" b="1" u="none" strike="noStrike" dirty="0">
                          <a:effectLst/>
                        </a:rPr>
                        <a:t> </a:t>
                      </a:r>
                      <a:r>
                        <a:rPr lang="cs-CZ" sz="1200" b="1" u="none" strike="noStrike" dirty="0" err="1">
                          <a:effectLst/>
                        </a:rPr>
                        <a:t>resynchronizes</a:t>
                      </a:r>
                      <a:r>
                        <a:rPr lang="cs-CZ" sz="1200" b="1" u="none" strike="noStrike" dirty="0">
                          <a:effectLst/>
                        </a:rPr>
                        <a:t> </a:t>
                      </a:r>
                      <a:r>
                        <a:rPr lang="cs-CZ" sz="1200" b="1" u="none" strike="noStrike" dirty="0" err="1">
                          <a:effectLst/>
                        </a:rPr>
                        <a:t>islands</a:t>
                      </a:r>
                      <a:r>
                        <a:rPr lang="cs-CZ" sz="1200" b="1" u="none" strike="noStrike" dirty="0">
                          <a:effectLst/>
                        </a:rPr>
                        <a:t> </a:t>
                      </a:r>
                      <a:r>
                        <a:rPr lang="cs-CZ" sz="1200" b="1" u="none" strike="noStrike" dirty="0" err="1">
                          <a:effectLst/>
                        </a:rPr>
                        <a:t>again</a:t>
                      </a:r>
                      <a:endParaRPr lang="cs-CZ" sz="1200" b="1" i="0" u="none" strike="noStrike" dirty="0">
                        <a:solidFill>
                          <a:srgbClr val="000000"/>
                        </a:solidFill>
                        <a:effectLst/>
                        <a:latin typeface="Aptos Narrow" panose="020B0004020202020204" pitchFamily="34" charset="0"/>
                      </a:endParaRPr>
                    </a:p>
                  </a:txBody>
                  <a:tcPr marL="5425" marR="5425" marT="5425" marB="0"/>
                </a:tc>
                <a:extLst>
                  <a:ext uri="{0D108BD9-81ED-4DB2-BD59-A6C34878D82A}">
                    <a16:rowId xmlns:a16="http://schemas.microsoft.com/office/drawing/2014/main" val="2748567177"/>
                  </a:ext>
                </a:extLst>
              </a:tr>
            </a:tbl>
          </a:graphicData>
        </a:graphic>
      </p:graphicFrame>
      <p:sp>
        <p:nvSpPr>
          <p:cNvPr id="14" name="TextovéPole 13">
            <a:extLst>
              <a:ext uri="{FF2B5EF4-FFF2-40B4-BE49-F238E27FC236}">
                <a16:creationId xmlns:a16="http://schemas.microsoft.com/office/drawing/2014/main" id="{03CDF69A-6333-4D25-EFBA-6933ED7269E3}"/>
              </a:ext>
            </a:extLst>
          </p:cNvPr>
          <p:cNvSpPr txBox="1"/>
          <p:nvPr/>
        </p:nvSpPr>
        <p:spPr>
          <a:xfrm>
            <a:off x="1078612" y="1795798"/>
            <a:ext cx="6096000" cy="276999"/>
          </a:xfrm>
          <a:prstGeom prst="rect">
            <a:avLst/>
          </a:prstGeom>
          <a:noFill/>
        </p:spPr>
        <p:txBody>
          <a:bodyPr wrap="square">
            <a:spAutoFit/>
          </a:bodyPr>
          <a:lstStyle/>
          <a:p>
            <a:r>
              <a:rPr lang="cs-CZ" sz="1200" b="1" dirty="0">
                <a:highlight>
                  <a:srgbClr val="FC9E04"/>
                </a:highlight>
              </a:rPr>
              <a:t>3. </a:t>
            </a:r>
            <a:r>
              <a:rPr lang="cs-CZ" sz="1200" b="1" dirty="0" err="1">
                <a:highlight>
                  <a:srgbClr val="FC9E04"/>
                </a:highlight>
              </a:rPr>
              <a:t>How</a:t>
            </a:r>
            <a:r>
              <a:rPr lang="cs-CZ" sz="1200" b="1" dirty="0">
                <a:highlight>
                  <a:srgbClr val="FC9E04"/>
                </a:highlight>
              </a:rPr>
              <a:t> </a:t>
            </a:r>
            <a:r>
              <a:rPr lang="cs-CZ" sz="1200" b="1" dirty="0" err="1">
                <a:highlight>
                  <a:srgbClr val="FC9E04"/>
                </a:highlight>
              </a:rPr>
              <a:t>things</a:t>
            </a:r>
            <a:r>
              <a:rPr lang="cs-CZ" sz="1200" b="1" dirty="0">
                <a:highlight>
                  <a:srgbClr val="FC9E04"/>
                </a:highlight>
              </a:rPr>
              <a:t> play out in 3 </a:t>
            </a:r>
            <a:r>
              <a:rPr lang="cs-CZ" sz="1200" b="1" dirty="0" err="1">
                <a:highlight>
                  <a:srgbClr val="FC9E04"/>
                </a:highlight>
              </a:rPr>
              <a:t>crisis</a:t>
            </a:r>
            <a:r>
              <a:rPr lang="cs-CZ" sz="1200" b="1" dirty="0">
                <a:highlight>
                  <a:srgbClr val="FC9E04"/>
                </a:highlight>
              </a:rPr>
              <a:t> </a:t>
            </a:r>
            <a:r>
              <a:rPr lang="cs-CZ" sz="1200" b="1" dirty="0" err="1">
                <a:highlight>
                  <a:srgbClr val="FC9E04"/>
                </a:highlight>
              </a:rPr>
              <a:t>scenarios</a:t>
            </a:r>
            <a:endParaRPr lang="cs-CZ" sz="1200" b="1" dirty="0">
              <a:highlight>
                <a:srgbClr val="FC9E04"/>
              </a:highlight>
            </a:endParaRPr>
          </a:p>
        </p:txBody>
      </p:sp>
    </p:spTree>
    <p:extLst>
      <p:ext uri="{BB962C8B-B14F-4D97-AF65-F5344CB8AC3E}">
        <p14:creationId xmlns:p14="http://schemas.microsoft.com/office/powerpoint/2010/main" val="3436520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19FDC-9F6E-7F73-85D4-32689F70E5AB}"/>
            </a:ext>
          </a:extLst>
        </p:cNvPr>
        <p:cNvGrpSpPr/>
        <p:nvPr/>
      </p:nvGrpSpPr>
      <p:grpSpPr>
        <a:xfrm>
          <a:off x="0" y="0"/>
          <a:ext cx="0" cy="0"/>
          <a:chOff x="0" y="0"/>
          <a:chExt cx="0" cy="0"/>
        </a:xfrm>
      </p:grpSpPr>
      <p:sp>
        <p:nvSpPr>
          <p:cNvPr id="2" name="Titre 5">
            <a:extLst>
              <a:ext uri="{FF2B5EF4-FFF2-40B4-BE49-F238E27FC236}">
                <a16:creationId xmlns:a16="http://schemas.microsoft.com/office/drawing/2014/main" id="{BA14F182-63A3-5F04-2650-A153F0207DA7}"/>
              </a:ext>
            </a:extLst>
          </p:cNvPr>
          <p:cNvSpPr>
            <a:spLocks noGrp="1"/>
          </p:cNvSpPr>
          <p:nvPr>
            <p:ph type="title"/>
          </p:nvPr>
        </p:nvSpPr>
        <p:spPr>
          <a:xfrm>
            <a:off x="693348" y="477432"/>
            <a:ext cx="5204367" cy="563387"/>
          </a:xfrm>
        </p:spPr>
        <p:txBody>
          <a:bodyPr>
            <a:normAutofit fontScale="90000"/>
          </a:bodyPr>
          <a:lstStyle/>
          <a:p>
            <a:r>
              <a:rPr lang="en-US" noProof="0" dirty="0"/>
              <a:t>Overhead Lines</a:t>
            </a:r>
          </a:p>
        </p:txBody>
      </p:sp>
      <p:sp>
        <p:nvSpPr>
          <p:cNvPr id="3" name="Textplatzhalter 8">
            <a:extLst>
              <a:ext uri="{FF2B5EF4-FFF2-40B4-BE49-F238E27FC236}">
                <a16:creationId xmlns:a16="http://schemas.microsoft.com/office/drawing/2014/main" id="{C9A3EF54-FF8E-07C4-C3DA-8EB9F9F9933F}"/>
              </a:ext>
            </a:extLst>
          </p:cNvPr>
          <p:cNvSpPr txBox="1">
            <a:spLocks/>
          </p:cNvSpPr>
          <p:nvPr/>
        </p:nvSpPr>
        <p:spPr>
          <a:xfrm>
            <a:off x="1476375" y="1847538"/>
            <a:ext cx="4619625"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None/>
              <a:defRPr/>
            </a:pPr>
            <a:r>
              <a:rPr lang="en-US" sz="1400" b="1" dirty="0">
                <a:solidFill>
                  <a:srgbClr val="000000"/>
                </a:solidFill>
                <a:highlight>
                  <a:srgbClr val="FCB504"/>
                </a:highlight>
                <a:latin typeface="Arial" panose="020B0604020202020204" pitchFamily="34" charset="0"/>
                <a:cs typeface="Arial" panose="020B0604020202020204" pitchFamily="34" charset="0"/>
              </a:rPr>
              <a:t>Cost-effectiveness</a:t>
            </a:r>
          </a:p>
          <a:p>
            <a:pPr marL="0" lvl="1" indent="0">
              <a:buNone/>
              <a:defRPr/>
            </a:pPr>
            <a:r>
              <a:rPr lang="en-US" sz="1200" b="1" dirty="0">
                <a:solidFill>
                  <a:srgbClr val="0A4866"/>
                </a:solidFill>
                <a:latin typeface="Arial"/>
              </a:rPr>
              <a:t>Overhead power lines are  cheaper to construct than underground cables due to lower material and </a:t>
            </a:r>
            <a:r>
              <a:rPr lang="en-US" sz="1200" b="1" dirty="0" err="1">
                <a:solidFill>
                  <a:srgbClr val="0A4866"/>
                </a:solidFill>
                <a:latin typeface="Arial"/>
              </a:rPr>
              <a:t>civilwork</a:t>
            </a:r>
            <a:r>
              <a:rPr lang="en-US" sz="1200" b="1" dirty="0">
                <a:solidFill>
                  <a:srgbClr val="0A4866"/>
                </a:solidFill>
                <a:latin typeface="Arial"/>
              </a:rPr>
              <a:t> costs.</a:t>
            </a:r>
            <a:endParaRPr lang="en-US" sz="1200" dirty="0"/>
          </a:p>
          <a:p>
            <a:pPr marL="0" lvl="0" indent="0">
              <a:spcBef>
                <a:spcPts val="2500"/>
              </a:spcBef>
              <a:buNone/>
              <a:defRPr/>
            </a:pPr>
            <a:r>
              <a:rPr lang="en-US" sz="1400" b="1" dirty="0">
                <a:solidFill>
                  <a:srgbClr val="000000"/>
                </a:solidFill>
                <a:highlight>
                  <a:srgbClr val="FCB504"/>
                </a:highlight>
                <a:latin typeface="Arial" panose="020B0604020202020204" pitchFamily="34" charset="0"/>
                <a:cs typeface="Arial" panose="020B0604020202020204" pitchFamily="34" charset="0"/>
              </a:rPr>
              <a:t>Easy maintenance</a:t>
            </a:r>
          </a:p>
          <a:p>
            <a:pPr marL="0" lvl="1" indent="0">
              <a:buNone/>
              <a:defRPr/>
            </a:pPr>
            <a:r>
              <a:rPr lang="en-US" sz="1400" b="1" dirty="0">
                <a:solidFill>
                  <a:srgbClr val="0A4866"/>
                </a:solidFill>
                <a:latin typeface="Arial"/>
              </a:rPr>
              <a:t>All components are easily accessible, making inspections and repairs quick and easy.</a:t>
            </a:r>
            <a:endParaRPr lang="en-US" b="1" dirty="0">
              <a:solidFill>
                <a:srgbClr val="0A4866"/>
              </a:solidFill>
              <a:latin typeface="Arial"/>
            </a:endParaRPr>
          </a:p>
          <a:p>
            <a:pPr marL="0" lvl="0" indent="0">
              <a:spcBef>
                <a:spcPts val="2500"/>
              </a:spcBef>
              <a:buNone/>
              <a:defRPr/>
            </a:pPr>
            <a:r>
              <a:rPr lang="en-US" sz="1400" b="1" dirty="0">
                <a:solidFill>
                  <a:srgbClr val="000000"/>
                </a:solidFill>
                <a:highlight>
                  <a:srgbClr val="FCB504"/>
                </a:highlight>
                <a:latin typeface="Arial" panose="020B0604020202020204" pitchFamily="34" charset="0"/>
                <a:cs typeface="Arial" panose="020B0604020202020204" pitchFamily="34" charset="0"/>
              </a:rPr>
              <a:t>Quick fault diagnosis</a:t>
            </a:r>
          </a:p>
          <a:p>
            <a:pPr marL="0" lvl="1" indent="0">
              <a:buNone/>
              <a:defRPr/>
            </a:pPr>
            <a:r>
              <a:rPr lang="en-US" sz="1400" b="1" dirty="0">
                <a:solidFill>
                  <a:srgbClr val="0A4866"/>
                </a:solidFill>
                <a:latin typeface="Arial"/>
              </a:rPr>
              <a:t>The open design allows for visual fault detection and precise measurement technology to enable rapid troubleshooting.</a:t>
            </a:r>
          </a:p>
          <a:p>
            <a:pPr marL="0" lvl="0" indent="0">
              <a:spcBef>
                <a:spcPts val="2500"/>
              </a:spcBef>
              <a:buNone/>
              <a:defRPr/>
            </a:pPr>
            <a:r>
              <a:rPr lang="en-US" sz="1400" b="1" dirty="0">
                <a:solidFill>
                  <a:srgbClr val="000000"/>
                </a:solidFill>
                <a:highlight>
                  <a:srgbClr val="FCB504"/>
                </a:highlight>
                <a:latin typeface="Arial" panose="020B0604020202020204" pitchFamily="34" charset="0"/>
                <a:cs typeface="Arial" panose="020B0604020202020204" pitchFamily="34" charset="0"/>
              </a:rPr>
              <a:t>Flexibility and Durability</a:t>
            </a:r>
          </a:p>
          <a:p>
            <a:pPr marL="0" lvl="1" indent="0">
              <a:buNone/>
              <a:defRPr/>
            </a:pPr>
            <a:r>
              <a:rPr lang="en-US" sz="1400" b="1" dirty="0">
                <a:solidFill>
                  <a:srgbClr val="0A4866"/>
                </a:solidFill>
                <a:latin typeface="Arial"/>
              </a:rPr>
              <a:t>Overhead lines can be easily extended and are highly resilient to fluctuations in temperature and load.</a:t>
            </a:r>
          </a:p>
        </p:txBody>
      </p:sp>
      <p:pic>
        <p:nvPicPr>
          <p:cNvPr id="26" name="Content Placeholder 4" descr="Zwei Leitungsmonteure auf einem Strommast zum Montagen. Im Hintergrund blauer Himmel und Sonne.">
            <a:extLst>
              <a:ext uri="{FF2B5EF4-FFF2-40B4-BE49-F238E27FC236}">
                <a16:creationId xmlns:a16="http://schemas.microsoft.com/office/drawing/2014/main" id="{06B84BE2-2A89-A527-C547-030D5BDEEF1E}"/>
              </a:ext>
            </a:extLst>
          </p:cNvPr>
          <p:cNvPicPr>
            <a:picLocks noGrp="1" noChangeAspect="1"/>
          </p:cNvPicPr>
          <p:nvPr/>
        </p:nvPicPr>
        <p:blipFill>
          <a:blip r:embed="rId2"/>
          <a:srcRect l="15418" r="-2" b="-2"/>
          <a:stretch>
            <a:fillRect/>
          </a:stretch>
        </p:blipFill>
        <p:spPr>
          <a:xfrm>
            <a:off x="7211661" y="0"/>
            <a:ext cx="4252552" cy="6858000"/>
          </a:xfrm>
          <a:prstGeom prst="rect">
            <a:avLst/>
          </a:prstGeom>
          <a:blipFill>
            <a:blip r:embed="rId3">
              <a:alphaModFix amt="50000"/>
              <a:extLst>
                <a:ext uri="{28A0092B-C50C-407E-A947-70E740481C1C}">
                  <a14:useLocalDpi xmlns:a14="http://schemas.microsoft.com/office/drawing/2010/main" val="0"/>
                </a:ext>
              </a:extLst>
            </a:blip>
            <a:stretch>
              <a:fillRect/>
            </a:stretch>
          </a:blipFill>
        </p:spPr>
      </p:pic>
      <p:pic>
        <p:nvPicPr>
          <p:cNvPr id="41" name="Obrázek 40">
            <a:extLst>
              <a:ext uri="{FF2B5EF4-FFF2-40B4-BE49-F238E27FC236}">
                <a16:creationId xmlns:a16="http://schemas.microsoft.com/office/drawing/2014/main" id="{C2ABA9F0-650C-C7CD-735D-D28AAA143696}"/>
              </a:ext>
            </a:extLst>
          </p:cNvPr>
          <p:cNvPicPr>
            <a:picLocks noChangeAspect="1"/>
          </p:cNvPicPr>
          <p:nvPr/>
        </p:nvPicPr>
        <p:blipFill>
          <a:blip r:embed="rId4"/>
          <a:stretch>
            <a:fillRect/>
          </a:stretch>
        </p:blipFill>
        <p:spPr>
          <a:xfrm>
            <a:off x="570834" y="2730584"/>
            <a:ext cx="695422" cy="590632"/>
          </a:xfrm>
          <a:prstGeom prst="rect">
            <a:avLst/>
          </a:prstGeom>
        </p:spPr>
      </p:pic>
      <p:pic>
        <p:nvPicPr>
          <p:cNvPr id="42" name="Obrázek 41">
            <a:extLst>
              <a:ext uri="{FF2B5EF4-FFF2-40B4-BE49-F238E27FC236}">
                <a16:creationId xmlns:a16="http://schemas.microsoft.com/office/drawing/2014/main" id="{89150A66-22FC-C14A-CB2F-4122EEF7BECA}"/>
              </a:ext>
            </a:extLst>
          </p:cNvPr>
          <p:cNvPicPr>
            <a:picLocks noChangeAspect="1"/>
          </p:cNvPicPr>
          <p:nvPr/>
        </p:nvPicPr>
        <p:blipFill>
          <a:blip r:embed="rId4"/>
          <a:stretch>
            <a:fillRect/>
          </a:stretch>
        </p:blipFill>
        <p:spPr>
          <a:xfrm>
            <a:off x="570834" y="4844944"/>
            <a:ext cx="695422" cy="590632"/>
          </a:xfrm>
          <a:prstGeom prst="rect">
            <a:avLst/>
          </a:prstGeom>
        </p:spPr>
      </p:pic>
      <p:pic>
        <p:nvPicPr>
          <p:cNvPr id="44" name="Obrázek 43">
            <a:extLst>
              <a:ext uri="{FF2B5EF4-FFF2-40B4-BE49-F238E27FC236}">
                <a16:creationId xmlns:a16="http://schemas.microsoft.com/office/drawing/2014/main" id="{087EF63E-2660-C243-6DBC-10D8340BC6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695" y="6273543"/>
            <a:ext cx="838928" cy="415656"/>
          </a:xfrm>
          <a:prstGeom prst="rect">
            <a:avLst/>
          </a:prstGeom>
        </p:spPr>
      </p:pic>
      <p:pic>
        <p:nvPicPr>
          <p:cNvPr id="6" name="Obrázek 5">
            <a:extLst>
              <a:ext uri="{FF2B5EF4-FFF2-40B4-BE49-F238E27FC236}">
                <a16:creationId xmlns:a16="http://schemas.microsoft.com/office/drawing/2014/main" id="{6DCE6F5F-B10D-6488-79AE-9882F43BCA62}"/>
              </a:ext>
            </a:extLst>
          </p:cNvPr>
          <p:cNvPicPr>
            <a:picLocks noChangeAspect="1"/>
          </p:cNvPicPr>
          <p:nvPr/>
        </p:nvPicPr>
        <p:blipFill>
          <a:blip r:embed="rId4"/>
          <a:stretch>
            <a:fillRect/>
          </a:stretch>
        </p:blipFill>
        <p:spPr>
          <a:xfrm>
            <a:off x="570834" y="1724133"/>
            <a:ext cx="695422" cy="590632"/>
          </a:xfrm>
          <a:prstGeom prst="rect">
            <a:avLst/>
          </a:prstGeom>
        </p:spPr>
      </p:pic>
      <p:pic>
        <p:nvPicPr>
          <p:cNvPr id="13" name="Obrázek 12">
            <a:extLst>
              <a:ext uri="{FF2B5EF4-FFF2-40B4-BE49-F238E27FC236}">
                <a16:creationId xmlns:a16="http://schemas.microsoft.com/office/drawing/2014/main" id="{B783859E-E262-C26B-A935-F2C0B196BC86}"/>
              </a:ext>
            </a:extLst>
          </p:cNvPr>
          <p:cNvPicPr>
            <a:picLocks noChangeAspect="1"/>
          </p:cNvPicPr>
          <p:nvPr/>
        </p:nvPicPr>
        <p:blipFill>
          <a:blip r:embed="rId4"/>
          <a:stretch>
            <a:fillRect/>
          </a:stretch>
        </p:blipFill>
        <p:spPr>
          <a:xfrm>
            <a:off x="570834" y="3787764"/>
            <a:ext cx="695422" cy="590632"/>
          </a:xfrm>
          <a:prstGeom prst="rect">
            <a:avLst/>
          </a:prstGeom>
        </p:spPr>
      </p:pic>
      <p:pic>
        <p:nvPicPr>
          <p:cNvPr id="4" name="Obrázek 3">
            <a:extLst>
              <a:ext uri="{FF2B5EF4-FFF2-40B4-BE49-F238E27FC236}">
                <a16:creationId xmlns:a16="http://schemas.microsoft.com/office/drawing/2014/main" id="{FFFD03E6-6F3E-39A7-027E-F6D7D54B0BF5}"/>
              </a:ext>
            </a:extLst>
          </p:cNvPr>
          <p:cNvPicPr>
            <a:picLocks noChangeAspect="1"/>
          </p:cNvPicPr>
          <p:nvPr/>
        </p:nvPicPr>
        <p:blipFill>
          <a:blip r:embed="rId6"/>
          <a:stretch>
            <a:fillRect/>
          </a:stretch>
        </p:blipFill>
        <p:spPr>
          <a:xfrm>
            <a:off x="11419115" y="0"/>
            <a:ext cx="772886" cy="6887864"/>
          </a:xfrm>
          <a:prstGeom prst="rect">
            <a:avLst/>
          </a:prstGeom>
        </p:spPr>
      </p:pic>
    </p:spTree>
    <p:extLst>
      <p:ext uri="{BB962C8B-B14F-4D97-AF65-F5344CB8AC3E}">
        <p14:creationId xmlns:p14="http://schemas.microsoft.com/office/powerpoint/2010/main" val="2682546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4C5E9-9C3C-4A6A-C6A5-1814F337ACB3}"/>
            </a:ext>
          </a:extLst>
        </p:cNvPr>
        <p:cNvGrpSpPr/>
        <p:nvPr/>
      </p:nvGrpSpPr>
      <p:grpSpPr>
        <a:xfrm>
          <a:off x="0" y="0"/>
          <a:ext cx="0" cy="0"/>
          <a:chOff x="0" y="0"/>
          <a:chExt cx="0" cy="0"/>
        </a:xfrm>
      </p:grpSpPr>
      <p:sp>
        <p:nvSpPr>
          <p:cNvPr id="29" name="Titre 5">
            <a:extLst>
              <a:ext uri="{FF2B5EF4-FFF2-40B4-BE49-F238E27FC236}">
                <a16:creationId xmlns:a16="http://schemas.microsoft.com/office/drawing/2014/main" id="{48F18804-B46B-0F7A-518A-704FC6763400}"/>
              </a:ext>
            </a:extLst>
          </p:cNvPr>
          <p:cNvSpPr>
            <a:spLocks noGrp="1"/>
          </p:cNvSpPr>
          <p:nvPr>
            <p:ph type="title"/>
          </p:nvPr>
        </p:nvSpPr>
        <p:spPr>
          <a:xfrm>
            <a:off x="673620" y="359402"/>
            <a:ext cx="5204367" cy="563387"/>
          </a:xfrm>
        </p:spPr>
        <p:txBody>
          <a:bodyPr>
            <a:normAutofit fontScale="90000"/>
          </a:bodyPr>
          <a:lstStyle/>
          <a:p>
            <a:r>
              <a:rPr lang="en-US" noProof="0" dirty="0"/>
              <a:t>Overhead Lines</a:t>
            </a:r>
          </a:p>
        </p:txBody>
      </p:sp>
      <p:sp>
        <p:nvSpPr>
          <p:cNvPr id="30" name="Textplatzhalter 8">
            <a:extLst>
              <a:ext uri="{FF2B5EF4-FFF2-40B4-BE49-F238E27FC236}">
                <a16:creationId xmlns:a16="http://schemas.microsoft.com/office/drawing/2014/main" id="{9221DCE5-7056-5EFE-D5DE-5847FD7C44C6}"/>
              </a:ext>
            </a:extLst>
          </p:cNvPr>
          <p:cNvSpPr txBox="1">
            <a:spLocks/>
          </p:cNvSpPr>
          <p:nvPr/>
        </p:nvSpPr>
        <p:spPr>
          <a:xfrm>
            <a:off x="673620" y="998290"/>
            <a:ext cx="4619625"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t>DISADVANTAGES</a:t>
            </a:r>
          </a:p>
        </p:txBody>
      </p:sp>
      <p:pic>
        <p:nvPicPr>
          <p:cNvPr id="31" name="Obrázek 30">
            <a:extLst>
              <a:ext uri="{FF2B5EF4-FFF2-40B4-BE49-F238E27FC236}">
                <a16:creationId xmlns:a16="http://schemas.microsoft.com/office/drawing/2014/main" id="{73ACFA15-5A62-825E-9437-A74647779C02}"/>
              </a:ext>
            </a:extLst>
          </p:cNvPr>
          <p:cNvPicPr>
            <a:picLocks noChangeAspect="1"/>
          </p:cNvPicPr>
          <p:nvPr/>
        </p:nvPicPr>
        <p:blipFill>
          <a:blip r:embed="rId2"/>
          <a:stretch>
            <a:fillRect/>
          </a:stretch>
        </p:blipFill>
        <p:spPr>
          <a:xfrm>
            <a:off x="533705" y="2011142"/>
            <a:ext cx="695422" cy="590632"/>
          </a:xfrm>
          <a:prstGeom prst="rect">
            <a:avLst/>
          </a:prstGeom>
        </p:spPr>
      </p:pic>
      <p:pic>
        <p:nvPicPr>
          <p:cNvPr id="33" name="Obrázek 32">
            <a:extLst>
              <a:ext uri="{FF2B5EF4-FFF2-40B4-BE49-F238E27FC236}">
                <a16:creationId xmlns:a16="http://schemas.microsoft.com/office/drawing/2014/main" id="{F3ACAA14-CD1D-82FB-E4AD-1F3D83487742}"/>
              </a:ext>
            </a:extLst>
          </p:cNvPr>
          <p:cNvPicPr>
            <a:picLocks noChangeAspect="1"/>
          </p:cNvPicPr>
          <p:nvPr/>
        </p:nvPicPr>
        <p:blipFill>
          <a:blip r:embed="rId2"/>
          <a:stretch>
            <a:fillRect/>
          </a:stretch>
        </p:blipFill>
        <p:spPr>
          <a:xfrm>
            <a:off x="518201" y="2912095"/>
            <a:ext cx="695422" cy="590632"/>
          </a:xfrm>
          <a:prstGeom prst="rect">
            <a:avLst/>
          </a:prstGeom>
        </p:spPr>
      </p:pic>
      <p:pic>
        <p:nvPicPr>
          <p:cNvPr id="34" name="Obrázek 33">
            <a:extLst>
              <a:ext uri="{FF2B5EF4-FFF2-40B4-BE49-F238E27FC236}">
                <a16:creationId xmlns:a16="http://schemas.microsoft.com/office/drawing/2014/main" id="{11E259DF-FA90-FD37-DCA9-65D153D745B3}"/>
              </a:ext>
            </a:extLst>
          </p:cNvPr>
          <p:cNvPicPr>
            <a:picLocks noChangeAspect="1"/>
          </p:cNvPicPr>
          <p:nvPr/>
        </p:nvPicPr>
        <p:blipFill>
          <a:blip r:embed="rId2"/>
          <a:stretch>
            <a:fillRect/>
          </a:stretch>
        </p:blipFill>
        <p:spPr>
          <a:xfrm>
            <a:off x="518201" y="3725555"/>
            <a:ext cx="695422" cy="590632"/>
          </a:xfrm>
          <a:prstGeom prst="rect">
            <a:avLst/>
          </a:prstGeom>
        </p:spPr>
      </p:pic>
      <p:pic>
        <p:nvPicPr>
          <p:cNvPr id="35" name="Obrázek 34">
            <a:extLst>
              <a:ext uri="{FF2B5EF4-FFF2-40B4-BE49-F238E27FC236}">
                <a16:creationId xmlns:a16="http://schemas.microsoft.com/office/drawing/2014/main" id="{657E232C-6718-E12B-1683-B1EC3D333730}"/>
              </a:ext>
            </a:extLst>
          </p:cNvPr>
          <p:cNvPicPr>
            <a:picLocks noChangeAspect="1"/>
          </p:cNvPicPr>
          <p:nvPr/>
        </p:nvPicPr>
        <p:blipFill>
          <a:blip r:embed="rId2"/>
          <a:stretch>
            <a:fillRect/>
          </a:stretch>
        </p:blipFill>
        <p:spPr>
          <a:xfrm>
            <a:off x="518201" y="4593851"/>
            <a:ext cx="695422" cy="590632"/>
          </a:xfrm>
          <a:prstGeom prst="rect">
            <a:avLst/>
          </a:prstGeom>
        </p:spPr>
      </p:pic>
      <p:pic>
        <p:nvPicPr>
          <p:cNvPr id="36" name="Obrázek 35">
            <a:extLst>
              <a:ext uri="{FF2B5EF4-FFF2-40B4-BE49-F238E27FC236}">
                <a16:creationId xmlns:a16="http://schemas.microsoft.com/office/drawing/2014/main" id="{9040C47B-E9DD-4A7F-9F01-17F198F07226}"/>
              </a:ext>
            </a:extLst>
          </p:cNvPr>
          <p:cNvPicPr>
            <a:picLocks noChangeAspect="1"/>
          </p:cNvPicPr>
          <p:nvPr/>
        </p:nvPicPr>
        <p:blipFill>
          <a:blip r:embed="rId2"/>
          <a:stretch>
            <a:fillRect/>
          </a:stretch>
        </p:blipFill>
        <p:spPr>
          <a:xfrm>
            <a:off x="561112" y="5433697"/>
            <a:ext cx="695422" cy="590632"/>
          </a:xfrm>
          <a:prstGeom prst="rect">
            <a:avLst/>
          </a:prstGeom>
        </p:spPr>
      </p:pic>
      <p:pic>
        <p:nvPicPr>
          <p:cNvPr id="37" name="Content Placeholder 4" descr="Zwei Leitungsmonteure auf einem Strommast zum Montagen. Im Hintergrund blauer Himmel und Sonne.">
            <a:extLst>
              <a:ext uri="{FF2B5EF4-FFF2-40B4-BE49-F238E27FC236}">
                <a16:creationId xmlns:a16="http://schemas.microsoft.com/office/drawing/2014/main" id="{55470072-0CAF-AFCE-DE32-55A16CB55A4E}"/>
              </a:ext>
            </a:extLst>
          </p:cNvPr>
          <p:cNvPicPr>
            <a:picLocks noGrp="1" noChangeAspect="1"/>
          </p:cNvPicPr>
          <p:nvPr/>
        </p:nvPicPr>
        <p:blipFill>
          <a:blip r:embed="rId3"/>
          <a:srcRect l="15418" r="-2" b="-2"/>
          <a:stretch>
            <a:fillRect/>
          </a:stretch>
        </p:blipFill>
        <p:spPr>
          <a:xfrm>
            <a:off x="7211661" y="0"/>
            <a:ext cx="4252552" cy="6858000"/>
          </a:xfrm>
          <a:prstGeom prst="rect">
            <a:avLst/>
          </a:prstGeom>
          <a:blipFill>
            <a:blip r:embed="rId4">
              <a:alphaModFix amt="50000"/>
              <a:extLst>
                <a:ext uri="{28A0092B-C50C-407E-A947-70E740481C1C}">
                  <a14:useLocalDpi xmlns:a14="http://schemas.microsoft.com/office/drawing/2010/main" val="0"/>
                </a:ext>
              </a:extLst>
            </a:blip>
            <a:stretch>
              <a:fillRect/>
            </a:stretch>
          </a:blipFill>
        </p:spPr>
      </p:pic>
      <p:pic>
        <p:nvPicPr>
          <p:cNvPr id="38" name="Obrázek 37">
            <a:extLst>
              <a:ext uri="{FF2B5EF4-FFF2-40B4-BE49-F238E27FC236}">
                <a16:creationId xmlns:a16="http://schemas.microsoft.com/office/drawing/2014/main" id="{05F9A004-1899-E352-4EA0-619E334E8F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695" y="6273543"/>
            <a:ext cx="838928" cy="415656"/>
          </a:xfrm>
          <a:prstGeom prst="rect">
            <a:avLst/>
          </a:prstGeom>
        </p:spPr>
      </p:pic>
      <p:sp>
        <p:nvSpPr>
          <p:cNvPr id="4" name="Espace réservé du contenu 2">
            <a:extLst>
              <a:ext uri="{FF2B5EF4-FFF2-40B4-BE49-F238E27FC236}">
                <a16:creationId xmlns:a16="http://schemas.microsoft.com/office/drawing/2014/main" id="{E2F79543-FD08-E338-DF10-8A236922F206}"/>
              </a:ext>
            </a:extLst>
          </p:cNvPr>
          <p:cNvSpPr txBox="1">
            <a:spLocks/>
          </p:cNvSpPr>
          <p:nvPr/>
        </p:nvSpPr>
        <p:spPr>
          <a:xfrm>
            <a:off x="1445498" y="2163501"/>
            <a:ext cx="5577199" cy="3771096"/>
          </a:xfrm>
          <a:prstGeom prst="rect">
            <a:avLst/>
          </a:prstGeom>
        </p:spPr>
        <p:txBody>
          <a:bodyPr vert="horz" lIns="0" tIns="0" rIns="0" bIns="0" rtlCol="0" anchor="t">
            <a:noAutofit/>
          </a:bodyPr>
          <a:lstStyle>
            <a:lvl1pPr marL="0" indent="0" algn="l" defTabSz="914400" rtl="0" eaLnBrk="1" latinLnBrk="0" hangingPunct="1">
              <a:lnSpc>
                <a:spcPct val="100000"/>
              </a:lnSpc>
              <a:spcBef>
                <a:spcPts val="0"/>
              </a:spcBef>
              <a:buClr>
                <a:schemeClr val="accent1"/>
              </a:buClr>
              <a:buFont typeface="Police système Courant"/>
              <a:buNone/>
              <a:defRPr sz="1700" kern="1200">
                <a:solidFill>
                  <a:schemeClr val="tx2"/>
                </a:solidFill>
                <a:latin typeface="+mn-lt"/>
                <a:ea typeface="+mn-ea"/>
                <a:cs typeface="+mn-cs"/>
              </a:defRPr>
            </a:lvl1pPr>
            <a:lvl2pPr marL="223838" indent="-223838" algn="l" defTabSz="914400" rtl="0" eaLnBrk="1" latinLnBrk="0" hangingPunct="1">
              <a:lnSpc>
                <a:spcPct val="90000"/>
              </a:lnSpc>
              <a:spcBef>
                <a:spcPts val="800"/>
              </a:spcBef>
              <a:buClr>
                <a:schemeClr val="accent1"/>
              </a:buClr>
              <a:buFont typeface="Al Nile Bold" pitchFamily="2" charset="-78"/>
              <a:buChar char="■"/>
              <a:tabLst/>
              <a:defRPr sz="1400" kern="1200">
                <a:solidFill>
                  <a:schemeClr val="tx2"/>
                </a:solidFill>
                <a:latin typeface="+mn-lt"/>
                <a:ea typeface="+mn-ea"/>
                <a:cs typeface="+mn-cs"/>
              </a:defRPr>
            </a:lvl2pPr>
            <a:lvl3pPr marL="403225" indent="-217488" algn="l" defTabSz="914400" rtl="0" eaLnBrk="1" latinLnBrk="0" hangingPunct="1">
              <a:lnSpc>
                <a:spcPct val="90000"/>
              </a:lnSpc>
              <a:spcBef>
                <a:spcPts val="800"/>
              </a:spcBef>
              <a:buClr>
                <a:schemeClr val="accent1"/>
              </a:buClr>
              <a:buFont typeface="Al Nile Bold" pitchFamily="2" charset="-78"/>
              <a:buChar char="■"/>
              <a:tabLst/>
              <a:defRPr sz="1400" kern="1200">
                <a:solidFill>
                  <a:schemeClr val="tx2"/>
                </a:solidFill>
                <a:latin typeface="+mn-lt"/>
                <a:ea typeface="+mn-ea"/>
                <a:cs typeface="+mn-cs"/>
              </a:defRPr>
            </a:lvl3pPr>
            <a:lvl4pPr marL="582613" indent="-217488" algn="l" defTabSz="914400" rtl="0" eaLnBrk="1" latinLnBrk="0" hangingPunct="1">
              <a:lnSpc>
                <a:spcPct val="90000"/>
              </a:lnSpc>
              <a:spcBef>
                <a:spcPts val="800"/>
              </a:spcBef>
              <a:buClr>
                <a:schemeClr val="accent1"/>
              </a:buClr>
              <a:buFont typeface="Al Nile Bold" pitchFamily="2" charset="-78"/>
              <a:buChar char="■"/>
              <a:tabLst/>
              <a:defRPr sz="1400" kern="1200">
                <a:solidFill>
                  <a:schemeClr val="tx2"/>
                </a:solidFill>
                <a:latin typeface="+mn-lt"/>
                <a:ea typeface="+mn-ea"/>
                <a:cs typeface="+mn-cs"/>
              </a:defRPr>
            </a:lvl4pPr>
            <a:lvl5pPr marL="762000" indent="-225425" algn="l" defTabSz="914400" rtl="0" eaLnBrk="1" latinLnBrk="0" hangingPunct="1">
              <a:lnSpc>
                <a:spcPct val="90000"/>
              </a:lnSpc>
              <a:spcBef>
                <a:spcPts val="800"/>
              </a:spcBef>
              <a:buClr>
                <a:schemeClr val="accent1"/>
              </a:buClr>
              <a:buFont typeface="Al Nile Bold" pitchFamily="2" charset="-78"/>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High susceptibility to weather conditions</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lvl="1" indent="0">
              <a:spcBef>
                <a:spcPts val="500"/>
              </a:spcBef>
              <a:buClrTx/>
              <a:buFont typeface="Al Nile Bold" pitchFamily="2" charset="-78"/>
              <a:buNone/>
              <a:defRPr/>
            </a:pPr>
            <a:r>
              <a:rPr lang="en-US" b="1" dirty="0">
                <a:solidFill>
                  <a:srgbClr val="0A4866"/>
                </a:solidFill>
                <a:latin typeface="Arial"/>
              </a:rPr>
              <a:t>Storms, ice loads, and lightning strikes can damage overhead power lines and lead to power outages.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Visual</a:t>
            </a:r>
            <a:r>
              <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rPr>
              <a:t> </a:t>
            </a: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Impairment</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Overhead power poles have a negative visual impact on the landscape and often provoke opposition from residents.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Increased</a:t>
            </a:r>
            <a:r>
              <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rPr>
              <a:t> </a:t>
            </a: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Vulnerability to Disruption</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External factors such as falling branches or sabotage lead to damage and grid instability.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Restrictions in Urban</a:t>
            </a:r>
            <a:r>
              <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rPr>
              <a:t> </a:t>
            </a: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Areas</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Safety distances and electromagnetic fields limit the use of adjacent areas in cities.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Security</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Overhead power lines pose a high risk of attacks (Drones)</a:t>
            </a:r>
          </a:p>
          <a:p>
            <a:pPr marL="0" lvl="1" indent="0">
              <a:spcBef>
                <a:spcPts val="500"/>
              </a:spcBef>
              <a:buClrTx/>
              <a:buFont typeface="Arial" panose="020B0604020202020204" pitchFamily="34" charset="0"/>
              <a:buNone/>
              <a:defRPr/>
            </a:pPr>
            <a:endParaRPr lang="en-US" b="1" dirty="0">
              <a:solidFill>
                <a:srgbClr val="0A4866"/>
              </a:solidFill>
              <a:latin typeface="Arial"/>
            </a:endParaRPr>
          </a:p>
          <a:p>
            <a:pPr marL="0" lvl="1" indent="0">
              <a:spcBef>
                <a:spcPts val="500"/>
              </a:spcBef>
              <a:buClrTx/>
              <a:buFont typeface="Arial" panose="020B0604020202020204" pitchFamily="34" charset="0"/>
              <a:buNone/>
              <a:defRPr/>
            </a:pPr>
            <a:endParaRPr lang="en-US" b="1" dirty="0">
              <a:solidFill>
                <a:srgbClr val="0A4866"/>
              </a:solidFill>
              <a:latin typeface="Arial"/>
            </a:endParaRPr>
          </a:p>
          <a:p>
            <a:pPr marL="0" lvl="1" indent="0">
              <a:spcBef>
                <a:spcPts val="500"/>
              </a:spcBef>
              <a:buClrTx/>
              <a:buFont typeface="Arial" panose="020B0604020202020204" pitchFamily="34" charset="0"/>
              <a:buNone/>
              <a:defRPr/>
            </a:pPr>
            <a:endParaRPr lang="en-US" b="1" dirty="0">
              <a:solidFill>
                <a:srgbClr val="0A4866"/>
              </a:solidFill>
              <a:latin typeface="Arial"/>
            </a:endParaRPr>
          </a:p>
          <a:p>
            <a:pPr marL="0" lvl="1" indent="0">
              <a:spcBef>
                <a:spcPts val="500"/>
              </a:spcBef>
              <a:buClrTx/>
              <a:buFont typeface="Arial" panose="020B0604020202020204" pitchFamily="34" charset="0"/>
              <a:buNone/>
              <a:defRPr/>
            </a:pPr>
            <a:endParaRPr lang="en-US" b="1" dirty="0">
              <a:solidFill>
                <a:srgbClr val="0A4866"/>
              </a:solidFill>
              <a:latin typeface="Arial"/>
            </a:endParaRPr>
          </a:p>
          <a:p>
            <a:pPr marL="0" lvl="1" indent="0">
              <a:spcBef>
                <a:spcPts val="500"/>
              </a:spcBef>
              <a:buClrTx/>
              <a:buFontTx/>
              <a:buNone/>
              <a:defRPr/>
            </a:pPr>
            <a:endParaRPr lang="en-US" b="1" dirty="0">
              <a:solidFill>
                <a:srgbClr val="0A4866"/>
              </a:solidFill>
              <a:latin typeface="Arial"/>
            </a:endParaRPr>
          </a:p>
          <a:p>
            <a:pPr marL="0" lvl="1" indent="0">
              <a:spcBef>
                <a:spcPts val="500"/>
              </a:spcBef>
              <a:buClrTx/>
              <a:buFontTx/>
              <a:buNone/>
              <a:defRPr/>
            </a:pPr>
            <a:endParaRPr lang="en-US" b="1" dirty="0">
              <a:solidFill>
                <a:srgbClr val="0A4866"/>
              </a:solidFill>
              <a:latin typeface="Arial"/>
            </a:endParaRPr>
          </a:p>
          <a:p>
            <a:pPr marL="0" lvl="1" indent="0">
              <a:spcBef>
                <a:spcPts val="500"/>
              </a:spcBef>
              <a:buClrTx/>
              <a:buFontTx/>
              <a:buNone/>
              <a:defRPr/>
            </a:pPr>
            <a:endParaRPr lang="en-US" b="1" dirty="0">
              <a:solidFill>
                <a:srgbClr val="0A4866"/>
              </a:solidFill>
              <a:latin typeface="Arial"/>
            </a:endParaRPr>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a:p>
            <a:pPr marL="0" lvl="1" indent="0">
              <a:buFont typeface="Arial" panose="020B0604020202020204" pitchFamily="34" charset="0"/>
              <a:buNone/>
            </a:pPr>
            <a:endParaRPr lang="en-US" dirty="0"/>
          </a:p>
        </p:txBody>
      </p:sp>
      <p:pic>
        <p:nvPicPr>
          <p:cNvPr id="2" name="Obrázek 1">
            <a:extLst>
              <a:ext uri="{FF2B5EF4-FFF2-40B4-BE49-F238E27FC236}">
                <a16:creationId xmlns:a16="http://schemas.microsoft.com/office/drawing/2014/main" id="{CAFDF569-135B-07C7-7D12-2F3AFDBA467F}"/>
              </a:ext>
            </a:extLst>
          </p:cNvPr>
          <p:cNvPicPr>
            <a:picLocks noChangeAspect="1"/>
          </p:cNvPicPr>
          <p:nvPr/>
        </p:nvPicPr>
        <p:blipFill>
          <a:blip r:embed="rId6"/>
          <a:stretch>
            <a:fillRect/>
          </a:stretch>
        </p:blipFill>
        <p:spPr>
          <a:xfrm>
            <a:off x="11419115" y="0"/>
            <a:ext cx="772886" cy="6887864"/>
          </a:xfrm>
          <a:prstGeom prst="rect">
            <a:avLst/>
          </a:prstGeom>
        </p:spPr>
      </p:pic>
    </p:spTree>
    <p:extLst>
      <p:ext uri="{BB962C8B-B14F-4D97-AF65-F5344CB8AC3E}">
        <p14:creationId xmlns:p14="http://schemas.microsoft.com/office/powerpoint/2010/main" val="3822517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884ED-69E7-B3CC-7FF8-71BDD8EB92BF}"/>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7133F090-65AF-98E7-99FB-1FCBD5B3A156}"/>
              </a:ext>
            </a:extLst>
          </p:cNvPr>
          <p:cNvPicPr>
            <a:picLocks noChangeAspect="1"/>
          </p:cNvPicPr>
          <p:nvPr/>
        </p:nvPicPr>
        <p:blipFill>
          <a:blip r:embed="rId2"/>
          <a:stretch>
            <a:fillRect/>
          </a:stretch>
        </p:blipFill>
        <p:spPr>
          <a:xfrm>
            <a:off x="0" y="304178"/>
            <a:ext cx="1139174" cy="967517"/>
          </a:xfrm>
          <a:prstGeom prst="rect">
            <a:avLst/>
          </a:prstGeom>
        </p:spPr>
      </p:pic>
      <p:sp>
        <p:nvSpPr>
          <p:cNvPr id="4" name="Titre 5">
            <a:extLst>
              <a:ext uri="{FF2B5EF4-FFF2-40B4-BE49-F238E27FC236}">
                <a16:creationId xmlns:a16="http://schemas.microsoft.com/office/drawing/2014/main" id="{F5A16585-7C90-3091-FA04-015C819B1FA2}"/>
              </a:ext>
            </a:extLst>
          </p:cNvPr>
          <p:cNvSpPr>
            <a:spLocks noGrp="1"/>
          </p:cNvSpPr>
          <p:nvPr>
            <p:ph type="title"/>
          </p:nvPr>
        </p:nvSpPr>
        <p:spPr>
          <a:xfrm>
            <a:off x="1221057" y="564177"/>
            <a:ext cx="5204367" cy="563387"/>
          </a:xfrm>
        </p:spPr>
        <p:txBody>
          <a:bodyPr>
            <a:normAutofit fontScale="90000"/>
          </a:bodyPr>
          <a:lstStyle/>
          <a:p>
            <a:r>
              <a:rPr lang="en-US" noProof="0" dirty="0"/>
              <a:t>Cable routes</a:t>
            </a:r>
          </a:p>
        </p:txBody>
      </p:sp>
      <p:sp>
        <p:nvSpPr>
          <p:cNvPr id="11" name="Textplatzhalter 8">
            <a:extLst>
              <a:ext uri="{FF2B5EF4-FFF2-40B4-BE49-F238E27FC236}">
                <a16:creationId xmlns:a16="http://schemas.microsoft.com/office/drawing/2014/main" id="{C9C0CFA3-FE82-BA49-A4D2-F642F8FDA12A}"/>
              </a:ext>
            </a:extLst>
          </p:cNvPr>
          <p:cNvSpPr txBox="1">
            <a:spLocks/>
          </p:cNvSpPr>
          <p:nvPr/>
        </p:nvSpPr>
        <p:spPr>
          <a:xfrm>
            <a:off x="1221057" y="1237104"/>
            <a:ext cx="4619625"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t>Advantages</a:t>
            </a:r>
          </a:p>
        </p:txBody>
      </p:sp>
      <p:pic>
        <p:nvPicPr>
          <p:cNvPr id="27" name="Obrázek 26">
            <a:extLst>
              <a:ext uri="{FF2B5EF4-FFF2-40B4-BE49-F238E27FC236}">
                <a16:creationId xmlns:a16="http://schemas.microsoft.com/office/drawing/2014/main" id="{CDDCB37B-7598-4616-06EE-AC91C0A1DD56}"/>
              </a:ext>
            </a:extLst>
          </p:cNvPr>
          <p:cNvPicPr>
            <a:picLocks noChangeAspect="1"/>
          </p:cNvPicPr>
          <p:nvPr/>
        </p:nvPicPr>
        <p:blipFill>
          <a:blip r:embed="rId2"/>
          <a:stretch>
            <a:fillRect/>
          </a:stretch>
        </p:blipFill>
        <p:spPr>
          <a:xfrm>
            <a:off x="453535" y="1781629"/>
            <a:ext cx="695422" cy="590632"/>
          </a:xfrm>
          <a:prstGeom prst="rect">
            <a:avLst/>
          </a:prstGeom>
        </p:spPr>
      </p:pic>
      <p:pic>
        <p:nvPicPr>
          <p:cNvPr id="28" name="Obrázek 27">
            <a:extLst>
              <a:ext uri="{FF2B5EF4-FFF2-40B4-BE49-F238E27FC236}">
                <a16:creationId xmlns:a16="http://schemas.microsoft.com/office/drawing/2014/main" id="{2B6A70E0-835F-8362-DFF6-0AD6BDA53B80}"/>
              </a:ext>
            </a:extLst>
          </p:cNvPr>
          <p:cNvPicPr>
            <a:picLocks noChangeAspect="1"/>
          </p:cNvPicPr>
          <p:nvPr/>
        </p:nvPicPr>
        <p:blipFill>
          <a:blip r:embed="rId2"/>
          <a:stretch>
            <a:fillRect/>
          </a:stretch>
        </p:blipFill>
        <p:spPr>
          <a:xfrm>
            <a:off x="464223" y="2810502"/>
            <a:ext cx="695422" cy="590632"/>
          </a:xfrm>
          <a:prstGeom prst="rect">
            <a:avLst/>
          </a:prstGeom>
        </p:spPr>
      </p:pic>
      <p:pic>
        <p:nvPicPr>
          <p:cNvPr id="29" name="Obrázek 28">
            <a:extLst>
              <a:ext uri="{FF2B5EF4-FFF2-40B4-BE49-F238E27FC236}">
                <a16:creationId xmlns:a16="http://schemas.microsoft.com/office/drawing/2014/main" id="{46153F05-97FD-30BA-7E9F-C96E72361066}"/>
              </a:ext>
            </a:extLst>
          </p:cNvPr>
          <p:cNvPicPr>
            <a:picLocks noChangeAspect="1"/>
          </p:cNvPicPr>
          <p:nvPr/>
        </p:nvPicPr>
        <p:blipFill>
          <a:blip r:embed="rId2"/>
          <a:stretch>
            <a:fillRect/>
          </a:stretch>
        </p:blipFill>
        <p:spPr>
          <a:xfrm>
            <a:off x="6107877" y="2810502"/>
            <a:ext cx="695422" cy="590632"/>
          </a:xfrm>
          <a:prstGeom prst="rect">
            <a:avLst/>
          </a:prstGeom>
        </p:spPr>
      </p:pic>
      <p:pic>
        <p:nvPicPr>
          <p:cNvPr id="30" name="Obrázek 29">
            <a:extLst>
              <a:ext uri="{FF2B5EF4-FFF2-40B4-BE49-F238E27FC236}">
                <a16:creationId xmlns:a16="http://schemas.microsoft.com/office/drawing/2014/main" id="{0A8DD99B-BA05-2441-40A7-002007A1B5DF}"/>
              </a:ext>
            </a:extLst>
          </p:cNvPr>
          <p:cNvPicPr>
            <a:picLocks noChangeAspect="1"/>
          </p:cNvPicPr>
          <p:nvPr/>
        </p:nvPicPr>
        <p:blipFill>
          <a:blip r:embed="rId2"/>
          <a:stretch>
            <a:fillRect/>
          </a:stretch>
        </p:blipFill>
        <p:spPr>
          <a:xfrm>
            <a:off x="6096000" y="1824479"/>
            <a:ext cx="695422" cy="547782"/>
          </a:xfrm>
          <a:prstGeom prst="rect">
            <a:avLst/>
          </a:prstGeom>
        </p:spPr>
      </p:pic>
      <p:pic>
        <p:nvPicPr>
          <p:cNvPr id="32" name="Obrázek 31">
            <a:extLst>
              <a:ext uri="{FF2B5EF4-FFF2-40B4-BE49-F238E27FC236}">
                <a16:creationId xmlns:a16="http://schemas.microsoft.com/office/drawing/2014/main" id="{F1FB32A9-14A4-C90A-19F1-58EBA8008E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46124"/>
            <a:ext cx="11419115" cy="2711876"/>
          </a:xfrm>
          <a:prstGeom prst="rect">
            <a:avLst/>
          </a:prstGeom>
        </p:spPr>
      </p:pic>
      <p:pic>
        <p:nvPicPr>
          <p:cNvPr id="34" name="Obrázek 33">
            <a:extLst>
              <a:ext uri="{FF2B5EF4-FFF2-40B4-BE49-F238E27FC236}">
                <a16:creationId xmlns:a16="http://schemas.microsoft.com/office/drawing/2014/main" id="{E18EE001-B484-F786-2767-FD84646AAB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57657" y="267920"/>
            <a:ext cx="1457407" cy="722088"/>
          </a:xfrm>
          <a:prstGeom prst="rect">
            <a:avLst/>
          </a:prstGeom>
        </p:spPr>
      </p:pic>
      <p:sp>
        <p:nvSpPr>
          <p:cNvPr id="16" name="TextovéPole 15">
            <a:extLst>
              <a:ext uri="{FF2B5EF4-FFF2-40B4-BE49-F238E27FC236}">
                <a16:creationId xmlns:a16="http://schemas.microsoft.com/office/drawing/2014/main" id="{49E2FEC4-DF61-48E1-D922-39252A4A729C}"/>
              </a:ext>
            </a:extLst>
          </p:cNvPr>
          <p:cNvSpPr txBox="1"/>
          <p:nvPr/>
        </p:nvSpPr>
        <p:spPr>
          <a:xfrm>
            <a:off x="1139174" y="1934019"/>
            <a:ext cx="6096000" cy="3103927"/>
          </a:xfrm>
          <a:prstGeom prst="rect">
            <a:avLst/>
          </a:prstGeom>
          <a:noFill/>
        </p:spPr>
        <p:txBody>
          <a:bodyPr wrap="square">
            <a:spAutoFit/>
          </a:bodyPr>
          <a:lstStyle/>
          <a:p>
            <a:pPr>
              <a:lnSpc>
                <a:spcPct val="90000"/>
              </a:lnSpc>
              <a:spcBef>
                <a:spcPts val="2500"/>
              </a:spcBef>
              <a:buClrTx/>
              <a:defRPr/>
            </a:pPr>
            <a:r>
              <a:rPr lang="en-US" sz="1400" b="1" dirty="0">
                <a:solidFill>
                  <a:srgbClr val="000000"/>
                </a:solidFill>
                <a:highlight>
                  <a:srgbClr val="FCB504"/>
                </a:highlight>
                <a:latin typeface="Arial" panose="020B0604020202020204" pitchFamily="34" charset="0"/>
                <a:cs typeface="Arial" panose="020B0604020202020204" pitchFamily="34" charset="0"/>
              </a:rPr>
              <a:t>Weather Resistance</a:t>
            </a:r>
          </a:p>
          <a:p>
            <a:pPr marL="0" lvl="1" indent="0">
              <a:spcBef>
                <a:spcPts val="500"/>
              </a:spcBef>
              <a:buClrTx/>
              <a:buNone/>
              <a:defRPr/>
            </a:pPr>
            <a:r>
              <a:rPr lang="en-US" sz="1400" b="1" dirty="0">
                <a:solidFill>
                  <a:srgbClr val="0A4866"/>
                </a:solidFill>
                <a:latin typeface="Arial"/>
              </a:rPr>
              <a:t>Underground cables are resistant to storms, ice buildup, </a:t>
            </a:r>
          </a:p>
          <a:p>
            <a:pPr marL="0" lvl="1" indent="0">
              <a:spcBef>
                <a:spcPts val="500"/>
              </a:spcBef>
              <a:buClrTx/>
              <a:buNone/>
              <a:defRPr/>
            </a:pPr>
            <a:r>
              <a:rPr lang="en-US" sz="1400" b="1" dirty="0">
                <a:solidFill>
                  <a:srgbClr val="0A4866"/>
                </a:solidFill>
                <a:latin typeface="Arial"/>
              </a:rPr>
              <a:t>and lightning strikes, which significantly reduces outages.</a:t>
            </a:r>
          </a:p>
          <a:p>
            <a:pPr marL="0" lvl="1" indent="0">
              <a:spcBef>
                <a:spcPts val="500"/>
              </a:spcBef>
              <a:buClrTx/>
              <a:buNone/>
              <a:defRPr/>
            </a:pPr>
            <a:endParaRPr lang="en-US" sz="1400" b="1" dirty="0">
              <a:solidFill>
                <a:srgbClr val="0A4866"/>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Landscape and environmental protection</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Underground cables avoid visual pollution and protect </a:t>
            </a: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sensitive urban and natural areas.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A4866"/>
              </a:solidFill>
              <a:effectLs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sz="1400" b="1" dirty="0">
              <a:solidFill>
                <a:srgbClr val="0A4866"/>
              </a:solidFill>
              <a:latin typeface="Arial"/>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A4866"/>
              </a:solidFill>
              <a:effectLs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A4866"/>
              </a:solidFill>
              <a:effectLst/>
              <a:uLnTx/>
              <a:uFillTx/>
              <a:latin typeface="Arial"/>
              <a:ea typeface="+mn-ea"/>
              <a:cs typeface="+mn-cs"/>
            </a:endParaRPr>
          </a:p>
        </p:txBody>
      </p:sp>
      <p:sp>
        <p:nvSpPr>
          <p:cNvPr id="18" name="TextovéPole 17">
            <a:extLst>
              <a:ext uri="{FF2B5EF4-FFF2-40B4-BE49-F238E27FC236}">
                <a16:creationId xmlns:a16="http://schemas.microsoft.com/office/drawing/2014/main" id="{658900A9-5392-648F-4837-FC9795FF7DCA}"/>
              </a:ext>
            </a:extLst>
          </p:cNvPr>
          <p:cNvSpPr txBox="1"/>
          <p:nvPr/>
        </p:nvSpPr>
        <p:spPr>
          <a:xfrm>
            <a:off x="6716213" y="1734998"/>
            <a:ext cx="6096000" cy="228678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Safety aspects</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Shielded cables offer high protection against external </a:t>
            </a: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influences and ensure operational safety.</a:t>
            </a:r>
            <a:endParaRPr lang="en-US" sz="1400" b="1" dirty="0">
              <a:solidFill>
                <a:srgbClr val="0A4866"/>
              </a:solidFill>
              <a:latin typeface="Arial"/>
            </a:endParaRPr>
          </a:p>
          <a:p>
            <a:pPr marL="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400" b="1" i="0" u="none" strike="noStrike" kern="1200" cap="none" spc="0" normalizeH="0" baseline="0" noProof="0" dirty="0">
              <a:ln>
                <a:noFill/>
              </a:ln>
              <a:solidFill>
                <a:srgbClr val="0A4866"/>
              </a:solidFill>
              <a:effectLst/>
              <a:highlight>
                <a:srgbClr val="FCB504"/>
              </a:highligh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highlight>
                  <a:srgbClr val="FCB504"/>
                </a:highlight>
                <a:uLnTx/>
                <a:uFillTx/>
                <a:latin typeface="Arial"/>
                <a:ea typeface="+mn-ea"/>
                <a:cs typeface="+mn-cs"/>
              </a:rPr>
              <a:t>Efficient transmission</a:t>
            </a:r>
            <a:endParaRPr kumimoji="0" lang="en-US" sz="1400" b="0" i="0" u="none" strike="noStrike" kern="1200" cap="none" spc="0" normalizeH="0" baseline="0" noProof="0" dirty="0">
              <a:ln>
                <a:noFill/>
              </a:ln>
              <a:solidFill>
                <a:srgbClr val="000000"/>
              </a:solidFill>
              <a:effectLst/>
              <a:highlight>
                <a:srgbClr val="FCB504"/>
              </a:highlight>
              <a:uLnTx/>
              <a:uFillTx/>
              <a:latin typeface="Arial"/>
              <a:ea typeface="+mn-ea"/>
              <a:cs typeface="+mn-cs"/>
            </a:endParaRP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Modern cable technologies ensure stable </a:t>
            </a: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performance with lower losses, especially in</a:t>
            </a:r>
          </a:p>
          <a:p>
            <a:pPr marL="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dirty="0">
                <a:ln>
                  <a:noFill/>
                </a:ln>
                <a:solidFill>
                  <a:srgbClr val="0A4866"/>
                </a:solidFill>
                <a:effectLst/>
                <a:uLnTx/>
                <a:uFillTx/>
                <a:latin typeface="Arial"/>
                <a:ea typeface="+mn-ea"/>
                <a:cs typeface="+mn-cs"/>
              </a:rPr>
              <a:t> regional grids.</a:t>
            </a:r>
          </a:p>
        </p:txBody>
      </p:sp>
      <p:pic>
        <p:nvPicPr>
          <p:cNvPr id="2" name="Obrázek 1">
            <a:extLst>
              <a:ext uri="{FF2B5EF4-FFF2-40B4-BE49-F238E27FC236}">
                <a16:creationId xmlns:a16="http://schemas.microsoft.com/office/drawing/2014/main" id="{FD244695-C8E0-D7E0-8F92-F4130C0E4A42}"/>
              </a:ext>
            </a:extLst>
          </p:cNvPr>
          <p:cNvPicPr>
            <a:picLocks noChangeAspect="1"/>
          </p:cNvPicPr>
          <p:nvPr/>
        </p:nvPicPr>
        <p:blipFill>
          <a:blip r:embed="rId5"/>
          <a:stretch>
            <a:fillRect/>
          </a:stretch>
        </p:blipFill>
        <p:spPr>
          <a:xfrm>
            <a:off x="11419115" y="0"/>
            <a:ext cx="772886" cy="6887864"/>
          </a:xfrm>
          <a:prstGeom prst="rect">
            <a:avLst/>
          </a:prstGeom>
        </p:spPr>
      </p:pic>
    </p:spTree>
    <p:extLst>
      <p:ext uri="{BB962C8B-B14F-4D97-AF65-F5344CB8AC3E}">
        <p14:creationId xmlns:p14="http://schemas.microsoft.com/office/powerpoint/2010/main" val="3654082835"/>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42811</TotalTime>
  <Words>1270</Words>
  <Application>Microsoft Office PowerPoint</Application>
  <PresentationFormat>Širokoúhlá obrazovka</PresentationFormat>
  <Paragraphs>172</Paragraphs>
  <Slides>12</Slides>
  <Notes>0</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12</vt:i4>
      </vt:variant>
    </vt:vector>
  </HeadingPairs>
  <TitlesOfParts>
    <vt:vector size="20" baseType="lpstr">
      <vt:lpstr>Al Nile Bold</vt:lpstr>
      <vt:lpstr>Aptos</vt:lpstr>
      <vt:lpstr>Aptos Display</vt:lpstr>
      <vt:lpstr>Aptos Narrow</vt:lpstr>
      <vt:lpstr>Arial</vt:lpstr>
      <vt:lpstr>Roboto Flex</vt:lpstr>
      <vt:lpstr>Source Sans Pro</vt:lpstr>
      <vt:lpstr>Motiv Office</vt:lpstr>
      <vt:lpstr>Prezentace aplikace PowerPoint</vt:lpstr>
      <vt:lpstr>Prezentace aplikace PowerPoint</vt:lpstr>
      <vt:lpstr>Safety on Cable Systems</vt:lpstr>
      <vt:lpstr>HVDC Routes</vt:lpstr>
      <vt:lpstr>Prezentace aplikace PowerPoint</vt:lpstr>
      <vt:lpstr>Prezentace aplikace PowerPoint</vt:lpstr>
      <vt:lpstr>Overhead Lines</vt:lpstr>
      <vt:lpstr>Overhead Lines</vt:lpstr>
      <vt:lpstr>Cable routes</vt:lpstr>
      <vt:lpstr>Cable routes</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Norbert Neumayer</dc:creator>
  <cp:lastModifiedBy>Norbert Neumayer</cp:lastModifiedBy>
  <cp:revision>25</cp:revision>
  <dcterms:created xsi:type="dcterms:W3CDTF">2026-03-25T11:45:44Z</dcterms:created>
  <dcterms:modified xsi:type="dcterms:W3CDTF">2026-07-16T09:24:33Z</dcterms:modified>
</cp:coreProperties>
</file>